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1"/>
  </p:notesMasterIdLst>
  <p:handoutMasterIdLst>
    <p:handoutMasterId r:id="rId12"/>
  </p:handoutMasterIdLst>
  <p:sldIdLst>
    <p:sldId id="261" r:id="rId2"/>
    <p:sldId id="276" r:id="rId3"/>
    <p:sldId id="277" r:id="rId4"/>
    <p:sldId id="278" r:id="rId5"/>
    <p:sldId id="279" r:id="rId6"/>
    <p:sldId id="281" r:id="rId7"/>
    <p:sldId id="280" r:id="rId8"/>
    <p:sldId id="282" r:id="rId9"/>
    <p:sldId id="27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8" autoAdjust="0"/>
    <p:restoredTop sz="95588" autoAdjust="0"/>
  </p:normalViewPr>
  <p:slideViewPr>
    <p:cSldViewPr snapToGrid="0" showGuides="1">
      <p:cViewPr varScale="1">
        <p:scale>
          <a:sx n="81" d="100"/>
          <a:sy n="81" d="100"/>
        </p:scale>
        <p:origin x="192" y="936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22/11/2020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22/11/2020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22/11/2020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22/11/2020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22/11/2020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22/11/2020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22/11/2020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22/11/2020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22/11/2020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22/11/2020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22/11/2020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22/11/2020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22/11/2020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22/11/2020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22/11/2020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22/11/2020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22/11/2020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22/11/2020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22/11/2020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22/11/2020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22/11/2020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22/11/2020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22.11.2020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Undtagelser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Option-</a:t>
            </a:r>
            <a:r>
              <a:rPr lang="en-GB" dirty="0" err="1"/>
              <a:t>typer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2020/11/22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22/11/2020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B9180-8FF6-0141-904C-B44C18395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22/11/2020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9A745-1ABC-7B47-B1D8-6A00C02C7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F3F85B-AC7C-E44A-8566-1F08DEF794FF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57271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Håndtering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 </a:t>
            </a:r>
            <a:r>
              <a:rPr lang="en-GB" dirty="0" err="1"/>
              <a:t>fejltilstande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4FD373-DF97-4549-8E13-3BADD7154319}"/>
              </a:ext>
            </a:extLst>
          </p:cNvPr>
          <p:cNvSpPr txBox="1"/>
          <p:nvPr/>
        </p:nvSpPr>
        <p:spPr>
          <a:xfrm>
            <a:off x="838200" y="1040590"/>
            <a:ext cx="57208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/>
              <a:t>Undtagelser</a:t>
            </a:r>
            <a:r>
              <a:rPr lang="en-GB" sz="2000" dirty="0"/>
              <a:t> (exceptions):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Undtagelsesværdier</a:t>
            </a:r>
            <a:r>
              <a:rPr lang="en-GB" sz="20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Kaste</a:t>
            </a:r>
            <a:r>
              <a:rPr lang="en-GB" sz="2000" dirty="0"/>
              <a:t> </a:t>
            </a:r>
            <a:r>
              <a:rPr lang="en-GB" sz="2000" dirty="0" err="1"/>
              <a:t>en</a:t>
            </a:r>
            <a:r>
              <a:rPr lang="en-GB" sz="2000" dirty="0"/>
              <a:t> </a:t>
            </a:r>
            <a:r>
              <a:rPr lang="en-GB" sz="2000" dirty="0" err="1"/>
              <a:t>undtagelse</a:t>
            </a:r>
            <a:r>
              <a:rPr lang="en-GB" sz="2000" dirty="0"/>
              <a:t> (raise/throw)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Håndtering</a:t>
            </a:r>
            <a:r>
              <a:rPr lang="en-GB" sz="2000" dirty="0"/>
              <a:t> </a:t>
            </a:r>
            <a:r>
              <a:rPr lang="en-GB" sz="2000" dirty="0" err="1"/>
              <a:t>af</a:t>
            </a:r>
            <a:r>
              <a:rPr lang="en-GB" sz="2000" dirty="0"/>
              <a:t> </a:t>
            </a:r>
            <a:r>
              <a:rPr lang="en-GB" sz="2000" dirty="0" err="1"/>
              <a:t>undtagelser</a:t>
            </a:r>
            <a:r>
              <a:rPr lang="en-GB" sz="2000" dirty="0"/>
              <a:t> (try-with)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Indbyggede</a:t>
            </a:r>
            <a:r>
              <a:rPr lang="en-GB" sz="2000" dirty="0"/>
              <a:t> exceptions </a:t>
            </a:r>
            <a:r>
              <a:rPr lang="en-GB" sz="2000" dirty="0" err="1"/>
              <a:t>og</a:t>
            </a:r>
            <a:r>
              <a:rPr lang="en-GB" sz="2000" dirty="0"/>
              <a:t> </a:t>
            </a:r>
            <a:r>
              <a:rPr lang="en-GB" sz="2000" dirty="0" err="1"/>
              <a:t>hjælpefunktioner</a:t>
            </a:r>
            <a:r>
              <a:rPr lang="en-GB" sz="2000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9D3AF1-2956-0541-9412-A15FFE3F9CB2}"/>
              </a:ext>
            </a:extLst>
          </p:cNvPr>
          <p:cNvSpPr txBox="1"/>
          <p:nvPr/>
        </p:nvSpPr>
        <p:spPr>
          <a:xfrm>
            <a:off x="838200" y="2783169"/>
            <a:ext cx="11353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Lucida Sans Typewriter" panose="020B0509030504030204" pitchFamily="49" charset="77"/>
              </a:rPr>
              <a:t>let str = "</a:t>
            </a:r>
            <a:r>
              <a:rPr lang="en-GB" sz="1600" dirty="0" err="1">
                <a:latin typeface="Lucida Sans Typewriter" panose="020B0509030504030204" pitchFamily="49" charset="77"/>
              </a:rPr>
              <a:t>hej</a:t>
            </a:r>
            <a:r>
              <a:rPr lang="en-GB" sz="1600" dirty="0">
                <a:latin typeface="Lucida Sans Typewriter" panose="020B0509030504030204" pitchFamily="49" charset="77"/>
              </a:rPr>
              <a:t>"        </a:t>
            </a:r>
          </a:p>
          <a:p>
            <a:r>
              <a:rPr lang="en-GB" sz="1600" dirty="0">
                <a:latin typeface="Lucida Sans Typewriter" panose="020B0509030504030204" pitchFamily="49" charset="77"/>
              </a:rPr>
              <a:t>for </a:t>
            </a:r>
            <a:r>
              <a:rPr lang="en-GB" sz="1600" dirty="0" err="1">
                <a:latin typeface="Lucida Sans Typewriter" panose="020B0509030504030204" pitchFamily="49" charset="77"/>
              </a:rPr>
              <a:t>i</a:t>
            </a:r>
            <a:r>
              <a:rPr lang="en-GB" sz="1600" dirty="0">
                <a:latin typeface="Lucida Sans Typewriter" panose="020B0509030504030204" pitchFamily="49" charset="77"/>
              </a:rPr>
              <a:t> = 1 to 3 do      </a:t>
            </a:r>
          </a:p>
          <a:p>
            <a:r>
              <a:rPr lang="en-GB" sz="1600" dirty="0">
                <a:latin typeface="Lucida Sans Typewriter" panose="020B0509030504030204" pitchFamily="49" charset="77"/>
              </a:rPr>
              <a:t>  </a:t>
            </a:r>
            <a:r>
              <a:rPr lang="en-GB" sz="1600" dirty="0" err="1">
                <a:latin typeface="Lucida Sans Typewriter" panose="020B0509030504030204" pitchFamily="49" charset="77"/>
              </a:rPr>
              <a:t>printf</a:t>
            </a:r>
            <a:r>
              <a:rPr lang="en-GB" sz="1600" dirty="0">
                <a:latin typeface="Lucida Sans Typewriter" panose="020B0509030504030204" pitchFamily="49" charset="77"/>
              </a:rPr>
              <a:t> "%c " str.[</a:t>
            </a:r>
            <a:r>
              <a:rPr lang="en-GB" sz="1600" dirty="0" err="1">
                <a:latin typeface="Lucida Sans Typewriter" panose="020B0509030504030204" pitchFamily="49" charset="77"/>
              </a:rPr>
              <a:t>i</a:t>
            </a:r>
            <a:r>
              <a:rPr lang="en-GB" sz="1600" dirty="0">
                <a:latin typeface="Lucida Sans Typewriter" panose="020B0509030504030204" pitchFamily="49" charset="77"/>
              </a:rPr>
              <a:t>]  </a:t>
            </a:r>
          </a:p>
          <a:p>
            <a:r>
              <a:rPr lang="en-GB" sz="1600" dirty="0" err="1">
                <a:latin typeface="Lucida Sans Typewriter" panose="020B0509030504030204" pitchFamily="49" charset="77"/>
              </a:rPr>
              <a:t>printfn</a:t>
            </a:r>
            <a:r>
              <a:rPr lang="en-GB" sz="1600" dirty="0">
                <a:latin typeface="Lucida Sans Typewriter" panose="020B0509030504030204" pitchFamily="49" charset="77"/>
              </a:rPr>
              <a:t> "";;        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710380-041B-CA4B-9984-8C86FAFD4A25}"/>
              </a:ext>
            </a:extLst>
          </p:cNvPr>
          <p:cNvSpPr txBox="1"/>
          <p:nvPr/>
        </p:nvSpPr>
        <p:spPr>
          <a:xfrm>
            <a:off x="6934200" y="1040431"/>
            <a:ext cx="525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/>
              <a:t>Alternativer</a:t>
            </a:r>
            <a:r>
              <a:rPr lang="en-GB" sz="2000" dirty="0"/>
              <a:t> </a:t>
            </a:r>
            <a:r>
              <a:rPr lang="en-GB" sz="2000" dirty="0" err="1"/>
              <a:t>til</a:t>
            </a:r>
            <a:r>
              <a:rPr lang="en-GB" sz="2000" dirty="0"/>
              <a:t> </a:t>
            </a:r>
            <a:r>
              <a:rPr lang="en-GB" sz="2000" dirty="0" err="1"/>
              <a:t>undtagelser</a:t>
            </a:r>
            <a:r>
              <a:rPr lang="en-GB" sz="20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Fejlhåndtering</a:t>
            </a:r>
            <a:r>
              <a:rPr lang="en-GB" sz="2000" dirty="0"/>
              <a:t> med option </a:t>
            </a:r>
            <a:r>
              <a:rPr lang="en-GB" sz="2000" dirty="0" err="1"/>
              <a:t>typer</a:t>
            </a:r>
            <a:r>
              <a:rPr lang="en-GB" sz="2000" dirty="0"/>
              <a:t>.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BB031C-7A3E-6441-8DE9-CED46DB69B5F}"/>
              </a:ext>
            </a:extLst>
          </p:cNvPr>
          <p:cNvSpPr txBox="1"/>
          <p:nvPr/>
        </p:nvSpPr>
        <p:spPr>
          <a:xfrm>
            <a:off x="838200" y="3971488"/>
            <a:ext cx="113538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Lucida Sans Typewriter" panose="020B0509030504030204" pitchFamily="49" charset="77"/>
              </a:rPr>
              <a:t>e j </a:t>
            </a:r>
            <a:r>
              <a:rPr lang="en-GB" sz="1600" dirty="0" err="1">
                <a:highlight>
                  <a:srgbClr val="00FFFF"/>
                </a:highlight>
                <a:latin typeface="Lucida Sans Typewriter" panose="020B0509030504030204" pitchFamily="49" charset="77"/>
              </a:rPr>
              <a:t>System.IndexOutOfRangeException</a:t>
            </a:r>
            <a:r>
              <a:rPr lang="en-GB" sz="1600" dirty="0">
                <a:latin typeface="Lucida Sans Typewriter" panose="020B0509030504030204" pitchFamily="49" charset="77"/>
              </a:rPr>
              <a:t>: Index was outside the bounds of the array.</a:t>
            </a:r>
          </a:p>
          <a:p>
            <a:r>
              <a:rPr lang="en-GB" sz="1600" dirty="0">
                <a:latin typeface="Lucida Sans Typewriter" panose="020B0509030504030204" pitchFamily="49" charset="77"/>
              </a:rPr>
              <a:t>  at &lt;StartupCode$FSI_0007&gt;.$FSI_0007.main@ () [0x0002a] in &lt;a92c879f677b49e985c4e89c0484d9c8&gt;:0 </a:t>
            </a:r>
          </a:p>
          <a:p>
            <a:r>
              <a:rPr lang="en-GB" sz="1600" dirty="0">
                <a:latin typeface="Lucida Sans Typewriter" panose="020B0509030504030204" pitchFamily="49" charset="77"/>
              </a:rPr>
              <a:t>  at (wrapper managed-to-native) </a:t>
            </a:r>
            <a:r>
              <a:rPr lang="en-GB" sz="1600" dirty="0" err="1">
                <a:latin typeface="Lucida Sans Typewriter" panose="020B0509030504030204" pitchFamily="49" charset="77"/>
              </a:rPr>
              <a:t>System.Reflection.RuntimeMethodInfo.InternalInvoke</a:t>
            </a:r>
            <a:r>
              <a:rPr lang="en-GB" sz="1600" dirty="0">
                <a:latin typeface="Lucida Sans Typewriter" panose="020B0509030504030204" pitchFamily="49" charset="77"/>
              </a:rPr>
              <a:t>(</a:t>
            </a:r>
            <a:r>
              <a:rPr lang="en-GB" sz="1600" dirty="0" err="1">
                <a:latin typeface="Lucida Sans Typewriter" panose="020B0509030504030204" pitchFamily="49" charset="77"/>
              </a:rPr>
              <a:t>System.Reflection.RuntimeMethodInfo,object,object</a:t>
            </a:r>
            <a:r>
              <a:rPr lang="en-GB" sz="1600" dirty="0">
                <a:latin typeface="Lucida Sans Typewriter" panose="020B0509030504030204" pitchFamily="49" charset="77"/>
              </a:rPr>
              <a:t>[],</a:t>
            </a:r>
            <a:r>
              <a:rPr lang="en-GB" sz="1600" dirty="0" err="1">
                <a:latin typeface="Lucida Sans Typewriter" panose="020B0509030504030204" pitchFamily="49" charset="77"/>
              </a:rPr>
              <a:t>System.Exception</a:t>
            </a:r>
            <a:r>
              <a:rPr lang="en-GB" sz="1600" dirty="0">
                <a:latin typeface="Lucida Sans Typewriter" panose="020B0509030504030204" pitchFamily="49" charset="77"/>
              </a:rPr>
              <a:t>&amp;)</a:t>
            </a:r>
          </a:p>
          <a:p>
            <a:r>
              <a:rPr lang="en-GB" sz="1600" dirty="0">
                <a:latin typeface="Lucida Sans Typewriter" panose="020B0509030504030204" pitchFamily="49" charset="77"/>
              </a:rPr>
              <a:t>  at </a:t>
            </a:r>
            <a:r>
              <a:rPr lang="en-GB" sz="1600" dirty="0" err="1">
                <a:latin typeface="Lucida Sans Typewriter" panose="020B0509030504030204" pitchFamily="49" charset="77"/>
              </a:rPr>
              <a:t>System.Reflection.RuntimeMethodInfo.Invoke</a:t>
            </a:r>
            <a:r>
              <a:rPr lang="en-GB" sz="1600" dirty="0">
                <a:latin typeface="Lucida Sans Typewriter" panose="020B0509030504030204" pitchFamily="49" charset="77"/>
              </a:rPr>
              <a:t> (</a:t>
            </a:r>
            <a:r>
              <a:rPr lang="en-GB" sz="1600" dirty="0" err="1">
                <a:latin typeface="Lucida Sans Typewriter" panose="020B0509030504030204" pitchFamily="49" charset="77"/>
              </a:rPr>
              <a:t>System.Object</a:t>
            </a:r>
            <a:r>
              <a:rPr lang="en-GB" sz="1600" dirty="0">
                <a:latin typeface="Lucida Sans Typewriter" panose="020B0509030504030204" pitchFamily="49" charset="77"/>
              </a:rPr>
              <a:t> </a:t>
            </a:r>
            <a:r>
              <a:rPr lang="en-GB" sz="1600" dirty="0" err="1">
                <a:latin typeface="Lucida Sans Typewriter" panose="020B0509030504030204" pitchFamily="49" charset="77"/>
              </a:rPr>
              <a:t>obj</a:t>
            </a:r>
            <a:r>
              <a:rPr lang="en-GB" sz="1600" dirty="0">
                <a:latin typeface="Lucida Sans Typewriter" panose="020B0509030504030204" pitchFamily="49" charset="77"/>
              </a:rPr>
              <a:t>, </a:t>
            </a:r>
            <a:r>
              <a:rPr lang="en-GB" sz="1600" dirty="0" err="1">
                <a:latin typeface="Lucida Sans Typewriter" panose="020B0509030504030204" pitchFamily="49" charset="77"/>
              </a:rPr>
              <a:t>System.Reflection.BindingFlags</a:t>
            </a:r>
            <a:r>
              <a:rPr lang="en-GB" sz="1600" dirty="0">
                <a:latin typeface="Lucida Sans Typewriter" panose="020B0509030504030204" pitchFamily="49" charset="77"/>
              </a:rPr>
              <a:t> </a:t>
            </a:r>
            <a:r>
              <a:rPr lang="en-GB" sz="1600" dirty="0" err="1">
                <a:latin typeface="Lucida Sans Typewriter" panose="020B0509030504030204" pitchFamily="49" charset="77"/>
              </a:rPr>
              <a:t>invokeAttr</a:t>
            </a:r>
            <a:r>
              <a:rPr lang="en-GB" sz="1600" dirty="0">
                <a:latin typeface="Lucida Sans Typewriter" panose="020B0509030504030204" pitchFamily="49" charset="77"/>
              </a:rPr>
              <a:t>, </a:t>
            </a:r>
            <a:r>
              <a:rPr lang="en-GB" sz="1600" dirty="0" err="1">
                <a:latin typeface="Lucida Sans Typewriter" panose="020B0509030504030204" pitchFamily="49" charset="77"/>
              </a:rPr>
              <a:t>System.Reflection.Binder</a:t>
            </a:r>
            <a:r>
              <a:rPr lang="en-GB" sz="1600" dirty="0">
                <a:latin typeface="Lucida Sans Typewriter" panose="020B0509030504030204" pitchFamily="49" charset="77"/>
              </a:rPr>
              <a:t> binder, </a:t>
            </a:r>
            <a:r>
              <a:rPr lang="en-GB" sz="1600" dirty="0" err="1">
                <a:latin typeface="Lucida Sans Typewriter" panose="020B0509030504030204" pitchFamily="49" charset="77"/>
              </a:rPr>
              <a:t>System.Object</a:t>
            </a:r>
            <a:r>
              <a:rPr lang="en-GB" sz="1600" dirty="0">
                <a:latin typeface="Lucida Sans Typewriter" panose="020B0509030504030204" pitchFamily="49" charset="77"/>
              </a:rPr>
              <a:t>[] parameters, </a:t>
            </a:r>
            <a:r>
              <a:rPr lang="en-GB" sz="1600" dirty="0" err="1">
                <a:latin typeface="Lucida Sans Typewriter" panose="020B0509030504030204" pitchFamily="49" charset="77"/>
              </a:rPr>
              <a:t>System.Globalization.CultureInfo</a:t>
            </a:r>
            <a:r>
              <a:rPr lang="en-GB" sz="1600" dirty="0">
                <a:latin typeface="Lucida Sans Typewriter" panose="020B0509030504030204" pitchFamily="49" charset="77"/>
              </a:rPr>
              <a:t> culture) [0x0006a] in &lt;55adae4546cd485ba70e2948332ebe8c&gt;:0 </a:t>
            </a:r>
          </a:p>
          <a:p>
            <a:r>
              <a:rPr lang="en-GB" sz="1600" dirty="0">
                <a:latin typeface="Lucida Sans Typewriter" panose="020B0509030504030204" pitchFamily="49" charset="77"/>
              </a:rPr>
              <a:t>Stopped due to error</a:t>
            </a:r>
          </a:p>
        </p:txBody>
      </p:sp>
    </p:spTree>
    <p:extLst>
      <p:ext uri="{BB962C8B-B14F-4D97-AF65-F5344CB8AC3E}">
        <p14:creationId xmlns:p14="http://schemas.microsoft.com/office/powerpoint/2010/main" val="419634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1B90D-E0EF-C448-AD6A-01FD7A218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Undtagelsesværdier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0D7C5-231A-1243-82FE-9EACCE57A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406524"/>
            <a:ext cx="10630728" cy="1319089"/>
          </a:xfrm>
        </p:spPr>
        <p:txBody>
          <a:bodyPr/>
          <a:lstStyle/>
          <a:p>
            <a:r>
              <a:rPr lang="en-GB" sz="2000" dirty="0" err="1"/>
              <a:t>Undtagelser</a:t>
            </a:r>
            <a:r>
              <a:rPr lang="en-GB" sz="2000" dirty="0"/>
              <a:t> er værdier af den indbyggede </a:t>
            </a:r>
            <a:r>
              <a:rPr lang="en-GB" sz="2000" i="1" dirty="0"/>
              <a:t>udvidbare </a:t>
            </a:r>
            <a:r>
              <a:rPr lang="en-GB" sz="2000" dirty="0"/>
              <a:t>type </a:t>
            </a:r>
            <a:r>
              <a:rPr lang="en-GB" sz="2000" dirty="0" err="1">
                <a:latin typeface="Lucida Sans Typewriter" panose="020B0509030504030204" pitchFamily="49" charset="77"/>
              </a:rPr>
              <a:t>exn</a:t>
            </a:r>
            <a:r>
              <a:rPr lang="en-GB" sz="2000" dirty="0">
                <a:latin typeface="Lucida Sans Typewriter" panose="020B0509030504030204" pitchFamily="49" charset="77"/>
              </a:rPr>
              <a:t>.</a:t>
            </a:r>
            <a:endParaRPr lang="en-GB" sz="2000" dirty="0"/>
          </a:p>
          <a:p>
            <a:r>
              <a:rPr lang="en-GB" sz="2000" dirty="0" err="1"/>
              <a:t>Undtagelsesværdier</a:t>
            </a:r>
            <a:r>
              <a:rPr lang="en-GB" sz="2000" dirty="0"/>
              <a:t> kan være </a:t>
            </a:r>
            <a:r>
              <a:rPr lang="en-GB" sz="2000" dirty="0" err="1"/>
              <a:t>konstante</a:t>
            </a:r>
            <a:r>
              <a:rPr lang="en-GB" sz="2000" dirty="0"/>
              <a:t> </a:t>
            </a:r>
            <a:r>
              <a:rPr lang="en-GB" sz="2000" dirty="0" err="1"/>
              <a:t>værdier</a:t>
            </a:r>
            <a:r>
              <a:rPr lang="en-GB" sz="2000" dirty="0"/>
              <a:t> </a:t>
            </a:r>
            <a:r>
              <a:rPr lang="en-GB" sz="2000" dirty="0" err="1"/>
              <a:t>eller</a:t>
            </a:r>
            <a:r>
              <a:rPr lang="en-GB" sz="2000" dirty="0"/>
              <a:t> </a:t>
            </a:r>
            <a:r>
              <a:rPr lang="en-GB" sz="2000" dirty="0" err="1"/>
              <a:t>bære</a:t>
            </a:r>
            <a:r>
              <a:rPr lang="en-GB" sz="2000" dirty="0"/>
              <a:t> </a:t>
            </a:r>
            <a:r>
              <a:rPr lang="en-GB" sz="2000" dirty="0" err="1"/>
              <a:t>argumenter</a:t>
            </a:r>
            <a:r>
              <a:rPr lang="en-GB" sz="2000" dirty="0"/>
              <a:t>.</a:t>
            </a:r>
          </a:p>
          <a:p>
            <a:r>
              <a:rPr lang="en-GB" sz="2000" dirty="0"/>
              <a:t>Nye </a:t>
            </a:r>
            <a:r>
              <a:rPr lang="en-GB" sz="2000" dirty="0" err="1"/>
              <a:t>undtagelseskonstruktører</a:t>
            </a:r>
            <a:r>
              <a:rPr lang="en-GB" sz="2000" i="1" dirty="0"/>
              <a:t> </a:t>
            </a:r>
            <a:r>
              <a:rPr lang="en-GB" sz="2000" dirty="0"/>
              <a:t>kan erklæres med </a:t>
            </a:r>
            <a:r>
              <a:rPr lang="en-GB" sz="2000" dirty="0">
                <a:latin typeface="Lucida Sans Typewriter" panose="020B0509030504030204" pitchFamily="49" charset="77"/>
              </a:rPr>
              <a:t>exception</a:t>
            </a:r>
            <a:r>
              <a:rPr lang="en-GB" sz="2000" dirty="0"/>
              <a:t>-</a:t>
            </a:r>
            <a:r>
              <a:rPr lang="en-GB" sz="2000" dirty="0" err="1"/>
              <a:t>konstruktionen</a:t>
            </a:r>
            <a:r>
              <a:rPr lang="en-GB" sz="2000" dirty="0"/>
              <a:t>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9CFAB3-CCD4-754B-A179-9F32DD795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94873" y="2725613"/>
            <a:ext cx="3877528" cy="1614976"/>
          </a:xfrm>
        </p:spPr>
        <p:txBody>
          <a:bodyPr/>
          <a:lstStyle/>
          <a:p>
            <a:pPr marL="0" indent="0">
              <a:buNone/>
            </a:pPr>
            <a:r>
              <a:rPr lang="en-GB" sz="1800" dirty="0">
                <a:highlight>
                  <a:srgbClr val="00FFFF"/>
                </a:highlight>
                <a:latin typeface="Lucida Sans Typewriter" panose="020B0509030504030204" pitchFamily="49" charset="77"/>
              </a:rPr>
              <a:t>exception</a:t>
            </a:r>
            <a:r>
              <a:rPr lang="en-GB" sz="1800" dirty="0">
                <a:latin typeface="Lucida Sans Typewriter" panose="020B0509030504030204" pitchFamily="49" charset="77"/>
              </a:rPr>
              <a:t> </a:t>
            </a:r>
            <a:r>
              <a:rPr lang="en-GB" sz="1800" dirty="0" err="1">
                <a:latin typeface="Lucida Sans Typewriter" panose="020B0509030504030204" pitchFamily="49" charset="77"/>
              </a:rPr>
              <a:t>MyError</a:t>
            </a:r>
            <a:endParaRPr lang="en-GB" sz="1800" dirty="0">
              <a:latin typeface="Lucida Sans Typewriter" panose="020B0509030504030204" pitchFamily="49" charset="77"/>
            </a:endParaRPr>
          </a:p>
          <a:p>
            <a:pPr marL="0" indent="0">
              <a:buNone/>
            </a:pPr>
            <a:r>
              <a:rPr lang="en-GB" sz="1800" dirty="0">
                <a:highlight>
                  <a:srgbClr val="00FFFF"/>
                </a:highlight>
                <a:latin typeface="Lucida Sans Typewriter" panose="020B0509030504030204" pitchFamily="49" charset="77"/>
              </a:rPr>
              <a:t>exception</a:t>
            </a:r>
            <a:r>
              <a:rPr lang="en-GB" sz="1800" dirty="0">
                <a:latin typeface="Lucida Sans Typewriter" panose="020B0509030504030204" pitchFamily="49" charset="77"/>
              </a:rPr>
              <a:t> MyArgExn of int </a:t>
            </a:r>
          </a:p>
          <a:p>
            <a:pPr marL="0" indent="0">
              <a:buNone/>
            </a:pPr>
            <a:r>
              <a:rPr lang="en-GB" sz="1800" dirty="0">
                <a:latin typeface="Lucida Sans Typewriter" panose="020B0509030504030204" pitchFamily="49" charset="77"/>
              </a:rPr>
              <a:t>let e1 : exn = </a:t>
            </a:r>
            <a:r>
              <a:rPr lang="en-GB" sz="1800" dirty="0" err="1">
                <a:latin typeface="Lucida Sans Typewriter" panose="020B0509030504030204" pitchFamily="49" charset="77"/>
              </a:rPr>
              <a:t>MyError</a:t>
            </a:r>
            <a:r>
              <a:rPr lang="en-GB" sz="1800" dirty="0">
                <a:latin typeface="Lucida Sans Typewriter" panose="020B0509030504030204" pitchFamily="49" charset="77"/>
              </a:rPr>
              <a:t> </a:t>
            </a:r>
          </a:p>
          <a:p>
            <a:pPr marL="0" indent="0">
              <a:buNone/>
            </a:pPr>
            <a:r>
              <a:rPr lang="en-GB" sz="1800" dirty="0">
                <a:latin typeface="Lucida Sans Typewriter" panose="020B0509030504030204" pitchFamily="49" charset="77"/>
              </a:rPr>
              <a:t>let e2 : exn = MyArgExn 5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B1D1E2-B003-804B-8381-54E8BA983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22/11/2020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62F5A-FE1D-EC44-9319-6472440BF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4F5796-2C82-CE4A-99B7-C76F4DF4FAF6}"/>
              </a:ext>
            </a:extLst>
          </p:cNvPr>
          <p:cNvSpPr txBox="1">
            <a:spLocks/>
          </p:cNvSpPr>
          <p:nvPr/>
        </p:nvSpPr>
        <p:spPr>
          <a:xfrm>
            <a:off x="588964" y="4383134"/>
            <a:ext cx="10295913" cy="3987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 err="1"/>
              <a:t>Undtagelsesværdier</a:t>
            </a:r>
            <a:r>
              <a:rPr lang="en-GB" sz="2000" dirty="0"/>
              <a:t> tillader lighed: </a:t>
            </a:r>
            <a:endParaRPr lang="en-GB" sz="2000" dirty="0">
              <a:effectLst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6BFC75F-D649-0741-A72E-898C45DED8A3}"/>
              </a:ext>
            </a:extLst>
          </p:cNvPr>
          <p:cNvSpPr txBox="1">
            <a:spLocks/>
          </p:cNvSpPr>
          <p:nvPr/>
        </p:nvSpPr>
        <p:spPr>
          <a:xfrm>
            <a:off x="3894873" y="4772814"/>
            <a:ext cx="5970096" cy="3987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latin typeface="Lucida Sans Typewriter" panose="020B0509030504030204" pitchFamily="49" charset="77"/>
              </a:rPr>
              <a:t>let </a:t>
            </a:r>
            <a:r>
              <a:rPr lang="en-GB" sz="1800" dirty="0" err="1">
                <a:latin typeface="Lucida Sans Typewriter" panose="020B0509030504030204" pitchFamily="49" charset="77"/>
              </a:rPr>
              <a:t>isMyError</a:t>
            </a:r>
            <a:r>
              <a:rPr lang="en-GB" sz="1800" dirty="0">
                <a:latin typeface="Lucida Sans Typewriter" panose="020B0509030504030204" pitchFamily="49" charset="77"/>
              </a:rPr>
              <a:t> = e1 </a:t>
            </a:r>
            <a:r>
              <a:rPr lang="en-GB" sz="1800" dirty="0">
                <a:highlight>
                  <a:srgbClr val="00FFFF"/>
                </a:highlight>
                <a:latin typeface="Lucida Sans Typewriter" panose="020B0509030504030204" pitchFamily="49" charset="77"/>
              </a:rPr>
              <a:t>=</a:t>
            </a:r>
            <a:r>
              <a:rPr lang="en-GB" sz="1800" dirty="0">
                <a:latin typeface="Lucida Sans Typewriter" panose="020B0509030504030204" pitchFamily="49" charset="77"/>
              </a:rPr>
              <a:t> e2 // false</a:t>
            </a:r>
            <a:endParaRPr lang="en-US" sz="1800" dirty="0">
              <a:latin typeface="Lucida Sans Typewriter" panose="020B0509030504030204" pitchFamily="49" charset="77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A866D1E-C4CA-9444-B0BC-BDABE602C484}"/>
              </a:ext>
            </a:extLst>
          </p:cNvPr>
          <p:cNvSpPr txBox="1">
            <a:spLocks/>
          </p:cNvSpPr>
          <p:nvPr/>
        </p:nvSpPr>
        <p:spPr>
          <a:xfrm>
            <a:off x="588964" y="5252121"/>
            <a:ext cx="10295913" cy="3987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 err="1"/>
              <a:t>Undtagelsesværdier</a:t>
            </a:r>
            <a:r>
              <a:rPr lang="en-GB" sz="2000" dirty="0"/>
              <a:t> </a:t>
            </a:r>
            <a:r>
              <a:rPr lang="en-GB" sz="2000" dirty="0" err="1"/>
              <a:t>kan</a:t>
            </a:r>
            <a:r>
              <a:rPr lang="en-GB" sz="2000" dirty="0"/>
              <a:t> </a:t>
            </a:r>
            <a:r>
              <a:rPr lang="en-GB" sz="2000" dirty="0" err="1"/>
              <a:t>benyttes</a:t>
            </a:r>
            <a:r>
              <a:rPr lang="en-GB" sz="2000" dirty="0"/>
              <a:t> </a:t>
            </a:r>
            <a:r>
              <a:rPr lang="en-GB" sz="2000" dirty="0" err="1"/>
              <a:t>i</a:t>
            </a:r>
            <a:r>
              <a:rPr lang="en-GB" sz="2000" dirty="0"/>
              <a:t> matches: </a:t>
            </a:r>
            <a:endParaRPr lang="en-GB" sz="2000" dirty="0">
              <a:effectLst/>
            </a:endParaRP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B06FC16-F8D6-D44C-B237-EBF17375131C}"/>
              </a:ext>
            </a:extLst>
          </p:cNvPr>
          <p:cNvSpPr txBox="1">
            <a:spLocks/>
          </p:cNvSpPr>
          <p:nvPr/>
        </p:nvSpPr>
        <p:spPr>
          <a:xfrm>
            <a:off x="3894873" y="5650831"/>
            <a:ext cx="5970096" cy="120716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Lucida Sans Typewriter" panose="020B0509030504030204" pitchFamily="49" charset="77"/>
              </a:rPr>
              <a:t>match e2 with           </a:t>
            </a:r>
          </a:p>
          <a:p>
            <a:pPr marL="0" indent="0">
              <a:buNone/>
            </a:pPr>
            <a:r>
              <a:rPr lang="en-GB" sz="1800" dirty="0">
                <a:latin typeface="Lucida Sans Typewriter" panose="020B0509030504030204" pitchFamily="49" charset="77"/>
              </a:rPr>
              <a:t>  </a:t>
            </a:r>
            <a:r>
              <a:rPr lang="en-GB" sz="1800" dirty="0">
                <a:highlight>
                  <a:srgbClr val="00FFFF"/>
                </a:highlight>
                <a:latin typeface="Lucida Sans Typewriter" panose="020B0509030504030204" pitchFamily="49" charset="77"/>
              </a:rPr>
              <a:t>MyArgExn 5</a:t>
            </a:r>
            <a:r>
              <a:rPr lang="en-GB" sz="1800" dirty="0">
                <a:latin typeface="Lucida Sans Typewriter" panose="020B0509030504030204" pitchFamily="49" charset="77"/>
              </a:rPr>
              <a:t> -&gt; "yes”</a:t>
            </a:r>
          </a:p>
          <a:p>
            <a:pPr marL="0" indent="0">
              <a:buNone/>
            </a:pPr>
            <a:r>
              <a:rPr lang="en-GB" sz="1800" dirty="0">
                <a:latin typeface="Lucida Sans Typewriter" panose="020B0509030504030204" pitchFamily="49" charset="77"/>
              </a:rPr>
              <a:t>  | _ -&gt; "no”           // ”yes”</a:t>
            </a:r>
          </a:p>
        </p:txBody>
      </p:sp>
    </p:spTree>
    <p:extLst>
      <p:ext uri="{BB962C8B-B14F-4D97-AF65-F5344CB8AC3E}">
        <p14:creationId xmlns:p14="http://schemas.microsoft.com/office/powerpoint/2010/main" val="183533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A3517-BC27-5D40-A80C-42849E255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77" y="339358"/>
            <a:ext cx="11593974" cy="865186"/>
          </a:xfrm>
        </p:spPr>
        <p:txBody>
          <a:bodyPr/>
          <a:lstStyle/>
          <a:p>
            <a:r>
              <a:rPr lang="en-US" dirty="0" err="1"/>
              <a:t>Kaste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undtagelse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DFFDF-8D6A-D247-AECF-90376A1BCC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603" y="861401"/>
            <a:ext cx="6893557" cy="1516040"/>
          </a:xfrm>
        </p:spPr>
        <p:txBody>
          <a:bodyPr/>
          <a:lstStyle/>
          <a:p>
            <a:r>
              <a:rPr lang="en-GB" sz="2000" dirty="0" err="1"/>
              <a:t>Undtagelser</a:t>
            </a:r>
            <a:r>
              <a:rPr lang="en-GB" sz="2000" dirty="0"/>
              <a:t> </a:t>
            </a:r>
            <a:r>
              <a:rPr lang="en-GB" sz="2000" dirty="0" err="1"/>
              <a:t>afbryder</a:t>
            </a:r>
            <a:r>
              <a:rPr lang="en-GB" sz="2000" dirty="0"/>
              <a:t> det </a:t>
            </a:r>
            <a:r>
              <a:rPr lang="en-GB" sz="2000" dirty="0" err="1"/>
              <a:t>normale</a:t>
            </a:r>
            <a:r>
              <a:rPr lang="en-GB" sz="2000" dirty="0"/>
              <a:t> </a:t>
            </a:r>
            <a:r>
              <a:rPr lang="en-GB" sz="2000" dirty="0" err="1"/>
              <a:t>kontrol</a:t>
            </a:r>
            <a:r>
              <a:rPr lang="en-GB" sz="2000" dirty="0"/>
              <a:t>-flow. </a:t>
            </a:r>
          </a:p>
          <a:p>
            <a:r>
              <a:rPr lang="en-GB" sz="2000" dirty="0"/>
              <a:t>Konstruktionen der benyttes til at “</a:t>
            </a:r>
            <a:r>
              <a:rPr lang="en-GB" sz="2000" i="1" dirty="0" err="1"/>
              <a:t>kaste</a:t>
            </a:r>
            <a:r>
              <a:rPr lang="en-GB" sz="2000" i="1" dirty="0"/>
              <a:t> </a:t>
            </a:r>
            <a:r>
              <a:rPr lang="en-GB" sz="2000" i="1" dirty="0" err="1"/>
              <a:t>eller</a:t>
            </a:r>
            <a:r>
              <a:rPr lang="en-GB" sz="2000" i="1" dirty="0"/>
              <a:t> </a:t>
            </a:r>
            <a:r>
              <a:rPr lang="en-GB" sz="2000" i="1" dirty="0" err="1"/>
              <a:t>rejse</a:t>
            </a:r>
            <a:r>
              <a:rPr lang="en-GB" sz="2000" i="1" dirty="0"/>
              <a:t> </a:t>
            </a:r>
            <a:r>
              <a:rPr lang="en-GB" sz="2000" i="1" dirty="0" err="1"/>
              <a:t>en</a:t>
            </a:r>
            <a:r>
              <a:rPr lang="en-GB" sz="2000" i="1" dirty="0"/>
              <a:t> </a:t>
            </a:r>
            <a:r>
              <a:rPr lang="en-GB" sz="2000" i="1" dirty="0" err="1"/>
              <a:t>undtagelse</a:t>
            </a:r>
            <a:r>
              <a:rPr lang="en-GB" sz="2000" dirty="0"/>
              <a:t>”:</a:t>
            </a:r>
            <a:br>
              <a:rPr lang="en-GB" sz="2000" dirty="0"/>
            </a:br>
            <a:r>
              <a:rPr lang="en-GB" sz="2000" dirty="0"/>
              <a:t>   </a:t>
            </a:r>
            <a:r>
              <a:rPr lang="en-GB" sz="1800" dirty="0">
                <a:latin typeface="Lucida Sans Typewriter" panose="020B0509030504030204" pitchFamily="49" charset="77"/>
              </a:rPr>
              <a:t>val raise : </a:t>
            </a:r>
            <a:r>
              <a:rPr lang="en-GB" sz="1800" dirty="0" err="1">
                <a:latin typeface="Lucida Sans Typewriter" panose="020B0509030504030204" pitchFamily="49" charset="77"/>
              </a:rPr>
              <a:t>System.Exception</a:t>
            </a:r>
            <a:r>
              <a:rPr lang="en-GB" sz="1800" dirty="0">
                <a:latin typeface="Lucida Sans Typewriter" panose="020B0509030504030204" pitchFamily="49" charset="77"/>
              </a:rPr>
              <a:t> -&gt; ’a</a:t>
            </a:r>
            <a:endParaRPr lang="en-GB" sz="20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4008F-A17B-1047-BDAD-59C4B851E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22/11/2020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27409-943D-7D43-B975-7ADBDE1FF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F464A9-70D1-4C4C-A19E-F1F36670277A}"/>
              </a:ext>
            </a:extLst>
          </p:cNvPr>
          <p:cNvSpPr txBox="1"/>
          <p:nvPr/>
        </p:nvSpPr>
        <p:spPr>
          <a:xfrm>
            <a:off x="24423" y="2279868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ucida Sans Typewriter" panose="020B0509030504030204" pitchFamily="49" charset="77"/>
              </a:rPr>
              <a:t>let </a:t>
            </a:r>
            <a:r>
              <a:rPr lang="en-GB" dirty="0" err="1">
                <a:latin typeface="Lucida Sans Typewriter" panose="020B0509030504030204" pitchFamily="49" charset="77"/>
              </a:rPr>
              <a:t>myfun</a:t>
            </a:r>
            <a:r>
              <a:rPr lang="en-GB" dirty="0">
                <a:latin typeface="Lucida Sans Typewriter" panose="020B0509030504030204" pitchFamily="49" charset="77"/>
              </a:rPr>
              <a:t> a =                        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  if a then 2 else raise (</a:t>
            </a:r>
            <a:r>
              <a:rPr lang="en-GB" dirty="0" err="1">
                <a:latin typeface="Lucida Sans Typewriter" panose="020B0509030504030204" pitchFamily="49" charset="77"/>
              </a:rPr>
              <a:t>MyExnArg</a:t>
            </a:r>
            <a:r>
              <a:rPr lang="en-GB" dirty="0">
                <a:latin typeface="Lucida Sans Typewriter" panose="020B0509030504030204" pitchFamily="49" charset="77"/>
              </a:rPr>
              <a:t> 5)</a:t>
            </a:r>
          </a:p>
          <a:p>
            <a:r>
              <a:rPr lang="en-GB" dirty="0" err="1">
                <a:latin typeface="Lucida Sans Typewriter" panose="020B0509030504030204" pitchFamily="49" charset="77"/>
              </a:rPr>
              <a:t>myfun</a:t>
            </a:r>
            <a:r>
              <a:rPr lang="en-GB" dirty="0">
                <a:latin typeface="Lucida Sans Typewriter" panose="020B0509030504030204" pitchFamily="49" charset="77"/>
              </a:rPr>
              <a:t> false;;                       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B1529C-95DC-194B-B544-00A2060EC3D4}"/>
              </a:ext>
            </a:extLst>
          </p:cNvPr>
          <p:cNvSpPr txBox="1"/>
          <p:nvPr/>
        </p:nvSpPr>
        <p:spPr>
          <a:xfrm>
            <a:off x="24424" y="3203198"/>
            <a:ext cx="1219199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ucida Sans Typewriter" panose="020B0509030504030204" pitchFamily="49" charset="77"/>
              </a:rPr>
              <a:t>FSI_0027+MyExnArg: Exception of type 'FSI_0027+</a:t>
            </a:r>
            <a:r>
              <a:rPr lang="en-GB" dirty="0">
                <a:highlight>
                  <a:srgbClr val="00FFFF"/>
                </a:highlight>
                <a:latin typeface="Lucida Sans Typewriter" panose="020B0509030504030204" pitchFamily="49" charset="77"/>
              </a:rPr>
              <a:t>MyExnArg</a:t>
            </a:r>
            <a:r>
              <a:rPr lang="en-GB" dirty="0">
                <a:latin typeface="Lucida Sans Typewriter" panose="020B0509030504030204" pitchFamily="49" charset="77"/>
              </a:rPr>
              <a:t>' was thrown.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  at FSI_0029.myfun (</a:t>
            </a:r>
            <a:r>
              <a:rPr lang="en-GB" dirty="0" err="1">
                <a:latin typeface="Lucida Sans Typewriter" panose="020B0509030504030204" pitchFamily="49" charset="77"/>
              </a:rPr>
              <a:t>System.Boolean</a:t>
            </a:r>
            <a:r>
              <a:rPr lang="en-GB" dirty="0">
                <a:latin typeface="Lucida Sans Typewriter" panose="020B0509030504030204" pitchFamily="49" charset="77"/>
              </a:rPr>
              <a:t> a) [0x00019] in &lt;a92c879f677b49e985c4e89c0484d9c8&gt;:0 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  at &lt;StartupCode$FSI_0029&gt;.$FSI_0029.main@ () [0x00000] in &lt;a92c879f677b49e985c4e89c0484d9c8&gt;:0 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  at (wrapper managed-to-native) </a:t>
            </a:r>
            <a:r>
              <a:rPr lang="en-GB" dirty="0" err="1">
                <a:latin typeface="Lucida Sans Typewriter" panose="020B0509030504030204" pitchFamily="49" charset="77"/>
              </a:rPr>
              <a:t>System.Reflection.RuntimeMethodInfo.InternalInvoke</a:t>
            </a:r>
            <a:r>
              <a:rPr lang="en-GB" dirty="0">
                <a:latin typeface="Lucida Sans Typewriter" panose="020B0509030504030204" pitchFamily="49" charset="77"/>
              </a:rPr>
              <a:t>(</a:t>
            </a:r>
            <a:r>
              <a:rPr lang="en-GB" dirty="0" err="1">
                <a:latin typeface="Lucida Sans Typewriter" panose="020B0509030504030204" pitchFamily="49" charset="77"/>
              </a:rPr>
              <a:t>System.Reflection.RuntimeMethodInfo,object,object</a:t>
            </a:r>
            <a:r>
              <a:rPr lang="en-GB" dirty="0">
                <a:latin typeface="Lucida Sans Typewriter" panose="020B0509030504030204" pitchFamily="49" charset="77"/>
              </a:rPr>
              <a:t>[],</a:t>
            </a:r>
            <a:r>
              <a:rPr lang="en-GB" dirty="0" err="1">
                <a:latin typeface="Lucida Sans Typewriter" panose="020B0509030504030204" pitchFamily="49" charset="77"/>
              </a:rPr>
              <a:t>System.Exception</a:t>
            </a:r>
            <a:r>
              <a:rPr lang="en-GB" dirty="0">
                <a:latin typeface="Lucida Sans Typewriter" panose="020B0509030504030204" pitchFamily="49" charset="77"/>
              </a:rPr>
              <a:t>&amp;)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  at </a:t>
            </a:r>
            <a:r>
              <a:rPr lang="en-GB" dirty="0" err="1">
                <a:latin typeface="Lucida Sans Typewriter" panose="020B0509030504030204" pitchFamily="49" charset="77"/>
              </a:rPr>
              <a:t>System.Reflection.RuntimeMethodInfo.Invoke</a:t>
            </a:r>
            <a:r>
              <a:rPr lang="en-GB" dirty="0">
                <a:latin typeface="Lucida Sans Typewriter" panose="020B0509030504030204" pitchFamily="49" charset="77"/>
              </a:rPr>
              <a:t> (</a:t>
            </a:r>
            <a:r>
              <a:rPr lang="en-GB" dirty="0" err="1">
                <a:latin typeface="Lucida Sans Typewriter" panose="020B0509030504030204" pitchFamily="49" charset="77"/>
              </a:rPr>
              <a:t>System.Object</a:t>
            </a:r>
            <a:r>
              <a:rPr lang="en-GB" dirty="0">
                <a:latin typeface="Lucida Sans Typewriter" panose="020B0509030504030204" pitchFamily="49" charset="77"/>
              </a:rPr>
              <a:t> </a:t>
            </a:r>
            <a:r>
              <a:rPr lang="en-GB" dirty="0" err="1">
                <a:latin typeface="Lucida Sans Typewriter" panose="020B0509030504030204" pitchFamily="49" charset="77"/>
              </a:rPr>
              <a:t>obj</a:t>
            </a:r>
            <a:r>
              <a:rPr lang="en-GB" dirty="0">
                <a:latin typeface="Lucida Sans Typewriter" panose="020B0509030504030204" pitchFamily="49" charset="77"/>
              </a:rPr>
              <a:t>, </a:t>
            </a:r>
            <a:r>
              <a:rPr lang="en-GB" dirty="0" err="1">
                <a:latin typeface="Lucida Sans Typewriter" panose="020B0509030504030204" pitchFamily="49" charset="77"/>
              </a:rPr>
              <a:t>System.Reflection.BindingFlags</a:t>
            </a:r>
            <a:r>
              <a:rPr lang="en-GB" dirty="0">
                <a:latin typeface="Lucida Sans Typewriter" panose="020B0509030504030204" pitchFamily="49" charset="77"/>
              </a:rPr>
              <a:t> </a:t>
            </a:r>
            <a:r>
              <a:rPr lang="en-GB" dirty="0" err="1">
                <a:latin typeface="Lucida Sans Typewriter" panose="020B0509030504030204" pitchFamily="49" charset="77"/>
              </a:rPr>
              <a:t>invokeAttr</a:t>
            </a:r>
            <a:r>
              <a:rPr lang="en-GB" dirty="0">
                <a:latin typeface="Lucida Sans Typewriter" panose="020B0509030504030204" pitchFamily="49" charset="77"/>
              </a:rPr>
              <a:t>, </a:t>
            </a:r>
            <a:r>
              <a:rPr lang="en-GB" dirty="0" err="1">
                <a:latin typeface="Lucida Sans Typewriter" panose="020B0509030504030204" pitchFamily="49" charset="77"/>
              </a:rPr>
              <a:t>System.Reflection.Binder</a:t>
            </a:r>
            <a:r>
              <a:rPr lang="en-GB" dirty="0">
                <a:latin typeface="Lucida Sans Typewriter" panose="020B0509030504030204" pitchFamily="49" charset="77"/>
              </a:rPr>
              <a:t> binder, </a:t>
            </a:r>
            <a:r>
              <a:rPr lang="en-GB" dirty="0" err="1">
                <a:latin typeface="Lucida Sans Typewriter" panose="020B0509030504030204" pitchFamily="49" charset="77"/>
              </a:rPr>
              <a:t>System.Object</a:t>
            </a:r>
            <a:r>
              <a:rPr lang="en-GB" dirty="0">
                <a:latin typeface="Lucida Sans Typewriter" panose="020B0509030504030204" pitchFamily="49" charset="77"/>
              </a:rPr>
              <a:t>[] parameters, </a:t>
            </a:r>
            <a:r>
              <a:rPr lang="en-GB" dirty="0" err="1">
                <a:latin typeface="Lucida Sans Typewriter" panose="020B0509030504030204" pitchFamily="49" charset="77"/>
              </a:rPr>
              <a:t>System.Globalization.CultureInfo</a:t>
            </a:r>
            <a:r>
              <a:rPr lang="en-GB" dirty="0">
                <a:latin typeface="Lucida Sans Typewriter" panose="020B0509030504030204" pitchFamily="49" charset="77"/>
              </a:rPr>
              <a:t> culture) [0x0006a] in &lt;55adae4546cd485ba70e2948332ebe8c&gt;:0 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Stopped due to error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61B30A9-BE95-484D-BA57-50CA77D704C8}"/>
              </a:ext>
            </a:extLst>
          </p:cNvPr>
          <p:cNvSpPr txBox="1">
            <a:spLocks/>
          </p:cNvSpPr>
          <p:nvPr/>
        </p:nvSpPr>
        <p:spPr>
          <a:xfrm>
            <a:off x="7096762" y="861401"/>
            <a:ext cx="5196840" cy="21189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 err="1"/>
              <a:t>Bemærk</a:t>
            </a:r>
            <a:r>
              <a:rPr lang="en-GB" sz="2000" b="1" dirty="0"/>
              <a:t>: </a:t>
            </a:r>
            <a:r>
              <a:rPr lang="en-GB" sz="2000" dirty="0">
                <a:latin typeface="Lucida Sans Typewriter" panose="020B0509030504030204" pitchFamily="49" charset="77"/>
              </a:rPr>
              <a:t>raise</a:t>
            </a:r>
            <a:r>
              <a:rPr lang="en-GB" sz="2000" dirty="0"/>
              <a:t> returner </a:t>
            </a:r>
            <a:r>
              <a:rPr lang="en-GB" sz="2000" dirty="0" err="1"/>
              <a:t>en</a:t>
            </a:r>
            <a:r>
              <a:rPr lang="en-GB" sz="2000" dirty="0"/>
              <a:t> </a:t>
            </a:r>
            <a:r>
              <a:rPr lang="en-GB" sz="2000" dirty="0" err="1"/>
              <a:t>vilkårlig</a:t>
            </a:r>
            <a:r>
              <a:rPr lang="en-GB" sz="2000" dirty="0"/>
              <a:t> </a:t>
            </a:r>
            <a:r>
              <a:rPr lang="en-GB" sz="2000" dirty="0" err="1"/>
              <a:t>værdi</a:t>
            </a:r>
            <a:r>
              <a:rPr lang="en-GB" sz="2000" dirty="0"/>
              <a:t>, men den </a:t>
            </a:r>
            <a:r>
              <a:rPr lang="en-GB" sz="2000" dirty="0" err="1"/>
              <a:t>bliver</a:t>
            </a:r>
            <a:r>
              <a:rPr lang="en-GB" sz="2000" dirty="0"/>
              <a:t> </a:t>
            </a:r>
            <a:r>
              <a:rPr lang="en-GB" sz="2000" dirty="0" err="1"/>
              <a:t>aldrig</a:t>
            </a:r>
            <a:r>
              <a:rPr lang="en-GB" sz="2000" dirty="0"/>
              <a:t> </a:t>
            </a:r>
            <a:r>
              <a:rPr lang="en-GB" sz="2000" dirty="0" err="1"/>
              <a:t>brugt</a:t>
            </a:r>
            <a:r>
              <a:rPr lang="en-GB" sz="2000" dirty="0"/>
              <a:t>, da </a:t>
            </a:r>
            <a:r>
              <a:rPr lang="en-GB" sz="2000" dirty="0" err="1"/>
              <a:t>funktionen</a:t>
            </a:r>
            <a:r>
              <a:rPr lang="en-GB" sz="2000" dirty="0"/>
              <a:t> </a:t>
            </a:r>
            <a:r>
              <a:rPr lang="en-GB" sz="2000" dirty="0" err="1"/>
              <a:t>aldrig</a:t>
            </a:r>
            <a:r>
              <a:rPr lang="en-GB" sz="2000" dirty="0"/>
              <a:t> </a:t>
            </a:r>
            <a:r>
              <a:rPr lang="en-GB" sz="2000" dirty="0" err="1"/>
              <a:t>returnerer</a:t>
            </a:r>
            <a:r>
              <a:rPr lang="en-GB" sz="2000" dirty="0"/>
              <a:t>, men </a:t>
            </a:r>
            <a:r>
              <a:rPr lang="en-GB" sz="2000" dirty="0" err="1"/>
              <a:t>derimod</a:t>
            </a:r>
            <a:r>
              <a:rPr lang="en-GB" sz="2000" dirty="0"/>
              <a:t> sender </a:t>
            </a:r>
            <a:r>
              <a:rPr lang="en-GB" sz="2000" dirty="0" err="1"/>
              <a:t>en</a:t>
            </a:r>
            <a:r>
              <a:rPr lang="en-GB" sz="2000" dirty="0"/>
              <a:t> </a:t>
            </a:r>
            <a:r>
              <a:rPr lang="en-GB" sz="2000" dirty="0" err="1"/>
              <a:t>besked</a:t>
            </a:r>
            <a:r>
              <a:rPr lang="en-GB" sz="2000" dirty="0"/>
              <a:t> (</a:t>
            </a:r>
            <a:r>
              <a:rPr lang="en-GB" sz="2000" dirty="0" err="1"/>
              <a:t>en</a:t>
            </a:r>
            <a:r>
              <a:rPr lang="en-GB" sz="2000" dirty="0"/>
              <a:t> </a:t>
            </a:r>
            <a:r>
              <a:rPr lang="en-GB" sz="2000" dirty="0" err="1"/>
              <a:t>undtagelse</a:t>
            </a:r>
            <a:r>
              <a:rPr lang="en-GB" sz="2000" dirty="0"/>
              <a:t>) “op </a:t>
            </a:r>
            <a:r>
              <a:rPr lang="en-GB" sz="2000" dirty="0" err="1"/>
              <a:t>i</a:t>
            </a:r>
            <a:r>
              <a:rPr lang="en-GB" sz="2000" dirty="0"/>
              <a:t> </a:t>
            </a:r>
            <a:r>
              <a:rPr lang="en-GB" sz="2000" dirty="0" err="1"/>
              <a:t>kaldstakken</a:t>
            </a:r>
            <a:r>
              <a:rPr lang="en-GB" sz="2000" dirty="0"/>
              <a:t>” om at </a:t>
            </a:r>
            <a:r>
              <a:rPr lang="en-GB" sz="2000" dirty="0" err="1"/>
              <a:t>beregningen</a:t>
            </a:r>
            <a:r>
              <a:rPr lang="en-GB" sz="2000" dirty="0"/>
              <a:t> </a:t>
            </a:r>
            <a:r>
              <a:rPr lang="en-GB" sz="2000" dirty="0" err="1"/>
              <a:t>blev</a:t>
            </a:r>
            <a:r>
              <a:rPr lang="en-GB" sz="2000" dirty="0"/>
              <a:t> </a:t>
            </a:r>
            <a:r>
              <a:rPr lang="en-GB" sz="2000" dirty="0" err="1"/>
              <a:t>afbrudt</a:t>
            </a:r>
            <a:r>
              <a:rPr lang="en-GB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8276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7F55E-19A1-904F-8809-041A5B267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Undtagelser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fanges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E500D-F01B-984C-B10D-3120FA5EE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22/11/2020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4171A-B768-5F45-A54D-55A981216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F38BBEE-9EC3-B840-A39E-6D6F06CCB02D}"/>
              </a:ext>
            </a:extLst>
          </p:cNvPr>
          <p:cNvSpPr txBox="1">
            <a:spLocks/>
          </p:cNvSpPr>
          <p:nvPr/>
        </p:nvSpPr>
        <p:spPr>
          <a:xfrm>
            <a:off x="253011" y="1660230"/>
            <a:ext cx="9506451" cy="5953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Det er </a:t>
            </a:r>
            <a:r>
              <a:rPr lang="en-GB" sz="2000" dirty="0" err="1"/>
              <a:t>muligt</a:t>
            </a:r>
            <a:r>
              <a:rPr lang="en-GB" sz="2000" dirty="0"/>
              <a:t> at </a:t>
            </a:r>
            <a:r>
              <a:rPr lang="en-GB" sz="2000" i="1" dirty="0" err="1"/>
              <a:t>fange</a:t>
            </a:r>
            <a:r>
              <a:rPr lang="en-GB" sz="2000" i="1" dirty="0"/>
              <a:t> </a:t>
            </a:r>
            <a:r>
              <a:rPr lang="en-GB" sz="2000" dirty="0" err="1"/>
              <a:t>kastede</a:t>
            </a:r>
            <a:r>
              <a:rPr lang="en-GB" sz="2000" dirty="0"/>
              <a:t> </a:t>
            </a:r>
            <a:r>
              <a:rPr lang="en-GB" sz="2000" dirty="0" err="1"/>
              <a:t>undtagelser</a:t>
            </a:r>
            <a:r>
              <a:rPr lang="en-GB" sz="2000" dirty="0"/>
              <a:t> </a:t>
            </a:r>
            <a:r>
              <a:rPr lang="en-GB" sz="2000" dirty="0" err="1"/>
              <a:t>på</a:t>
            </a:r>
            <a:r>
              <a:rPr lang="en-GB" sz="2000" dirty="0"/>
              <a:t> et </a:t>
            </a:r>
            <a:r>
              <a:rPr lang="en-GB" sz="2000" dirty="0" err="1"/>
              <a:t>højere</a:t>
            </a:r>
            <a:r>
              <a:rPr lang="en-GB" sz="2000" dirty="0"/>
              <a:t> </a:t>
            </a:r>
            <a:r>
              <a:rPr lang="en-GB" sz="2000" dirty="0" err="1"/>
              <a:t>niveau</a:t>
            </a:r>
            <a:r>
              <a:rPr lang="en-GB" sz="2000" dirty="0"/>
              <a:t> </a:t>
            </a:r>
            <a:r>
              <a:rPr lang="en-GB" sz="2000" dirty="0" err="1"/>
              <a:t>ved</a:t>
            </a:r>
            <a:r>
              <a:rPr lang="en-GB" sz="2000" dirty="0"/>
              <a:t> at </a:t>
            </a:r>
            <a:r>
              <a:rPr lang="en-GB" sz="2000" dirty="0" err="1"/>
              <a:t>benytte</a:t>
            </a:r>
            <a:r>
              <a:rPr lang="en-GB" sz="2000" dirty="0"/>
              <a:t> </a:t>
            </a:r>
            <a:r>
              <a:rPr lang="en-GB" sz="2000" dirty="0">
                <a:latin typeface="Lucida Sans Typewriter" panose="020B0509030504030204" pitchFamily="49" charset="77"/>
              </a:rPr>
              <a:t>try-with</a:t>
            </a:r>
            <a:r>
              <a:rPr lang="en-GB" sz="2000" dirty="0"/>
              <a:t>: </a:t>
            </a:r>
          </a:p>
          <a:p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C804DC-08D8-0F44-B8A8-1E1DB7EB274D}"/>
              </a:ext>
            </a:extLst>
          </p:cNvPr>
          <p:cNvSpPr txBox="1"/>
          <p:nvPr/>
        </p:nvSpPr>
        <p:spPr>
          <a:xfrm>
            <a:off x="2610349" y="2490247"/>
            <a:ext cx="89911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ucida Sans Typewriter" panose="020B0509030504030204" pitchFamily="49" charset="77"/>
              </a:rPr>
              <a:t>let </a:t>
            </a:r>
            <a:r>
              <a:rPr lang="en-GB" dirty="0" err="1">
                <a:latin typeface="Lucida Sans Typewriter" panose="020B0509030504030204" pitchFamily="49" charset="77"/>
              </a:rPr>
              <a:t>myfun</a:t>
            </a:r>
            <a:r>
              <a:rPr lang="en-GB" dirty="0">
                <a:latin typeface="Lucida Sans Typewriter" panose="020B0509030504030204" pitchFamily="49" charset="77"/>
              </a:rPr>
              <a:t> a =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if a then 2 else raise (</a:t>
            </a:r>
            <a:r>
              <a:rPr lang="en-GB" dirty="0" err="1">
                <a:latin typeface="Lucida Sans Typewriter" panose="020B0509030504030204" pitchFamily="49" charset="77"/>
              </a:rPr>
              <a:t>MyExnArg</a:t>
            </a:r>
            <a:r>
              <a:rPr lang="en-GB" dirty="0">
                <a:latin typeface="Lucida Sans Typewriter" panose="020B0509030504030204" pitchFamily="49" charset="77"/>
              </a:rPr>
              <a:t> 5)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let y =                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  </a:t>
            </a:r>
            <a:r>
              <a:rPr lang="en-GB" dirty="0">
                <a:highlight>
                  <a:srgbClr val="00FFFF"/>
                </a:highlight>
                <a:latin typeface="Lucida Sans Typewriter" panose="020B0509030504030204" pitchFamily="49" charset="77"/>
              </a:rPr>
              <a:t>try</a:t>
            </a:r>
            <a:r>
              <a:rPr lang="en-GB" dirty="0">
                <a:latin typeface="Lucida Sans Typewriter" panose="020B0509030504030204" pitchFamily="49" charset="77"/>
              </a:rPr>
              <a:t> </a:t>
            </a:r>
            <a:r>
              <a:rPr lang="en-GB" dirty="0" err="1">
                <a:latin typeface="Lucida Sans Typewriter" panose="020B0509030504030204" pitchFamily="49" charset="77"/>
              </a:rPr>
              <a:t>myfun</a:t>
            </a:r>
            <a:r>
              <a:rPr lang="en-GB" dirty="0">
                <a:latin typeface="Lucida Sans Typewriter" panose="020B0509030504030204" pitchFamily="49" charset="77"/>
              </a:rPr>
              <a:t> false </a:t>
            </a:r>
            <a:r>
              <a:rPr lang="en-GB" dirty="0">
                <a:highlight>
                  <a:srgbClr val="00FFFF"/>
                </a:highlight>
                <a:latin typeface="Lucida Sans Typewriter" panose="020B0509030504030204" pitchFamily="49" charset="77"/>
              </a:rPr>
              <a:t>with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    </a:t>
            </a:r>
            <a:r>
              <a:rPr lang="en-GB" dirty="0" err="1">
                <a:latin typeface="Lucida Sans Typewriter" panose="020B0509030504030204" pitchFamily="49" charset="77"/>
              </a:rPr>
              <a:t>MyExnArg</a:t>
            </a:r>
            <a:r>
              <a:rPr lang="en-GB" dirty="0">
                <a:latin typeface="Lucida Sans Typewriter" panose="020B0509030504030204" pitchFamily="49" charset="77"/>
              </a:rPr>
              <a:t> x -&gt; x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    | _ -&gt; 0;;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708602-5808-D741-8831-42AA2644A433}"/>
              </a:ext>
            </a:extLst>
          </p:cNvPr>
          <p:cNvSpPr txBox="1"/>
          <p:nvPr/>
        </p:nvSpPr>
        <p:spPr>
          <a:xfrm>
            <a:off x="2610347" y="4257349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Lucida Sans Typewriter" panose="020B0509030504030204" pitchFamily="49" charset="77"/>
              </a:rPr>
              <a:t>val</a:t>
            </a:r>
            <a:r>
              <a:rPr lang="en-GB" dirty="0">
                <a:latin typeface="Lucida Sans Typewriter" panose="020B0509030504030204" pitchFamily="49" charset="77"/>
              </a:rPr>
              <a:t> y : int = 5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5C8FE418-07AE-1D47-B6B4-94A1FE86952B}"/>
              </a:ext>
            </a:extLst>
          </p:cNvPr>
          <p:cNvSpPr txBox="1">
            <a:spLocks/>
          </p:cNvSpPr>
          <p:nvPr/>
        </p:nvSpPr>
        <p:spPr>
          <a:xfrm>
            <a:off x="253011" y="5063053"/>
            <a:ext cx="9506451" cy="5953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 err="1"/>
              <a:t>Typen</a:t>
            </a:r>
            <a:r>
              <a:rPr lang="en-GB" sz="2000" dirty="0"/>
              <a:t> </a:t>
            </a:r>
            <a:r>
              <a:rPr lang="en-GB" sz="2000" dirty="0" err="1"/>
              <a:t>i</a:t>
            </a:r>
            <a:r>
              <a:rPr lang="en-GB" sz="2000" dirty="0"/>
              <a:t> try-</a:t>
            </a:r>
            <a:r>
              <a:rPr lang="en-GB" sz="2000" dirty="0" err="1"/>
              <a:t>delen</a:t>
            </a:r>
            <a:r>
              <a:rPr lang="en-GB" sz="2000" dirty="0"/>
              <a:t> </a:t>
            </a:r>
            <a:r>
              <a:rPr lang="en-GB" sz="2000" dirty="0" err="1"/>
              <a:t>skal</a:t>
            </a:r>
            <a:r>
              <a:rPr lang="en-GB" sz="2000" dirty="0"/>
              <a:t> </a:t>
            </a:r>
            <a:r>
              <a:rPr lang="en-GB" sz="2000" dirty="0" err="1"/>
              <a:t>være</a:t>
            </a:r>
            <a:r>
              <a:rPr lang="en-GB" sz="2000" dirty="0"/>
              <a:t> den </a:t>
            </a:r>
            <a:r>
              <a:rPr lang="en-GB" sz="2000" dirty="0" err="1"/>
              <a:t>samme</a:t>
            </a:r>
            <a:r>
              <a:rPr lang="en-GB" sz="2000" dirty="0"/>
              <a:t> </a:t>
            </a:r>
            <a:r>
              <a:rPr lang="en-GB" sz="2000" dirty="0" err="1"/>
              <a:t>som</a:t>
            </a:r>
            <a:r>
              <a:rPr lang="en-GB" sz="2000" dirty="0"/>
              <a:t> </a:t>
            </a:r>
            <a:r>
              <a:rPr lang="en-GB" sz="2000" dirty="0" err="1"/>
              <a:t>i</a:t>
            </a:r>
            <a:r>
              <a:rPr lang="en-GB" sz="2000" dirty="0"/>
              <a:t> </a:t>
            </a:r>
            <a:r>
              <a:rPr lang="en-GB" sz="2000" dirty="0">
                <a:latin typeface="Lucida Sans Typewriter" panose="020B0509030504030204" pitchFamily="49" charset="77"/>
              </a:rPr>
              <a:t>with</a:t>
            </a:r>
            <a:r>
              <a:rPr lang="en-GB" sz="2000" dirty="0"/>
              <a:t>-</a:t>
            </a:r>
            <a:r>
              <a:rPr lang="en-GB" sz="2000" dirty="0" err="1"/>
              <a:t>grenene</a:t>
            </a:r>
            <a:r>
              <a:rPr lang="en-GB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3290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7F55E-19A1-904F-8809-041A5B267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Indbyggede</a:t>
            </a:r>
            <a:r>
              <a:rPr lang="en-GB" dirty="0"/>
              <a:t> Exceptions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Hjælpefunktioner</a:t>
            </a:r>
            <a:r>
              <a:rPr lang="en-GB" dirty="0"/>
              <a:t> </a:t>
            </a:r>
            <a:endParaRPr lang="en-GB" dirty="0">
              <a:effectLst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E500D-F01B-984C-B10D-3120FA5EE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22/11/2020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4171A-B768-5F45-A54D-55A981216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F38BBEE-9EC3-B840-A39E-6D6F06CCB02D}"/>
              </a:ext>
            </a:extLst>
          </p:cNvPr>
          <p:cNvSpPr txBox="1">
            <a:spLocks/>
          </p:cNvSpPr>
          <p:nvPr/>
        </p:nvSpPr>
        <p:spPr>
          <a:xfrm>
            <a:off x="253011" y="1248750"/>
            <a:ext cx="10891076" cy="5953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For at matche de indbyggede Mono exceptions, kan det være nødvendigt at benytte </a:t>
            </a:r>
            <a:r>
              <a:rPr lang="en-GB" sz="2000" i="1" dirty="0"/>
              <a:t>dynamic type matching</a:t>
            </a:r>
            <a:r>
              <a:rPr lang="en-GB" sz="2000" dirty="0"/>
              <a:t>, som benytter sig af følgende syntax: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C804DC-08D8-0F44-B8A8-1E1DB7EB274D}"/>
              </a:ext>
            </a:extLst>
          </p:cNvPr>
          <p:cNvSpPr txBox="1"/>
          <p:nvPr/>
        </p:nvSpPr>
        <p:spPr>
          <a:xfrm>
            <a:off x="2610349" y="2078767"/>
            <a:ext cx="8991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ucida Sans Typewriter" panose="020B0509030504030204" pitchFamily="49" charset="77"/>
              </a:rPr>
              <a:t>let </a:t>
            </a:r>
            <a:r>
              <a:rPr lang="en-GB" dirty="0" err="1">
                <a:latin typeface="Lucida Sans Typewriter" panose="020B0509030504030204" pitchFamily="49" charset="77"/>
              </a:rPr>
              <a:t>mydiv</a:t>
            </a:r>
            <a:r>
              <a:rPr lang="en-GB" dirty="0">
                <a:latin typeface="Lucida Sans Typewriter" panose="020B0509030504030204" pitchFamily="49" charset="77"/>
              </a:rPr>
              <a:t> a b : int = 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try a / b with 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  </a:t>
            </a:r>
            <a:r>
              <a:rPr lang="en-GB" dirty="0">
                <a:highlight>
                  <a:srgbClr val="00FFFF"/>
                </a:highlight>
                <a:latin typeface="Lucida Sans Typewriter" panose="020B0509030504030204" pitchFamily="49" charset="77"/>
              </a:rPr>
              <a:t>:?</a:t>
            </a:r>
            <a:r>
              <a:rPr lang="en-GB" dirty="0">
                <a:latin typeface="Lucida Sans Typewriter" panose="020B0509030504030204" pitchFamily="49" charset="77"/>
              </a:rPr>
              <a:t> </a:t>
            </a:r>
            <a:r>
              <a:rPr lang="en-GB" dirty="0" err="1">
                <a:latin typeface="Lucida Sans Typewriter" panose="020B0509030504030204" pitchFamily="49" charset="77"/>
              </a:rPr>
              <a:t>System.DivideByZeroException</a:t>
            </a:r>
            <a:r>
              <a:rPr lang="en-GB" dirty="0">
                <a:latin typeface="Lucida Sans Typewriter" panose="020B0509030504030204" pitchFamily="49" charset="77"/>
              </a:rPr>
              <a:t> -&gt; 0</a:t>
            </a:r>
          </a:p>
          <a:p>
            <a:r>
              <a:rPr lang="en-GB" dirty="0" err="1">
                <a:latin typeface="Lucida Sans Typewriter" panose="020B0509030504030204" pitchFamily="49" charset="77"/>
              </a:rPr>
              <a:t>mydiv</a:t>
            </a:r>
            <a:r>
              <a:rPr lang="en-GB" dirty="0">
                <a:latin typeface="Lucida Sans Typewriter" panose="020B0509030504030204" pitchFamily="49" charset="77"/>
              </a:rPr>
              <a:t> 12 0;; </a:t>
            </a:r>
            <a:endParaRPr lang="en-GB" dirty="0">
              <a:effectLst/>
              <a:latin typeface="Lucida Sans Typewriter" panose="020B0509030504030204" pitchFamily="49" charset="77"/>
            </a:endParaRP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5C8FE418-07AE-1D47-B6B4-94A1FE86952B}"/>
              </a:ext>
            </a:extLst>
          </p:cNvPr>
          <p:cNvSpPr txBox="1">
            <a:spLocks/>
          </p:cNvSpPr>
          <p:nvPr/>
        </p:nvSpPr>
        <p:spPr>
          <a:xfrm>
            <a:off x="253011" y="4043145"/>
            <a:ext cx="9506451" cy="1052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+mj-lt"/>
              </a:rPr>
              <a:t>Nogle hjælpefunktioner: </a:t>
            </a:r>
            <a:br>
              <a:rPr lang="en-GB" sz="2000" dirty="0">
                <a:latin typeface="+mj-lt"/>
              </a:rPr>
            </a:br>
            <a:r>
              <a:rPr lang="en-GB" sz="2000" dirty="0">
                <a:latin typeface="Lucida Sans Typewriter" panose="020B0509030504030204" pitchFamily="49" charset="77"/>
              </a:rPr>
              <a:t>  </a:t>
            </a:r>
            <a:r>
              <a:rPr lang="en-GB" sz="1800" b="1" dirty="0" err="1">
                <a:latin typeface="Lucida Sans Typewriter" panose="020B0509030504030204" pitchFamily="49" charset="77"/>
              </a:rPr>
              <a:t>val</a:t>
            </a:r>
            <a:r>
              <a:rPr lang="en-GB" sz="1800" b="1" dirty="0">
                <a:latin typeface="Lucida Sans Typewriter" panose="020B0509030504030204" pitchFamily="49" charset="77"/>
              </a:rPr>
              <a:t> </a:t>
            </a:r>
            <a:r>
              <a:rPr lang="en-GB" sz="1800" dirty="0">
                <a:latin typeface="Lucida Sans Typewriter" panose="020B0509030504030204" pitchFamily="49" charset="77"/>
              </a:rPr>
              <a:t>failwith : string -&gt; ’a</a:t>
            </a:r>
            <a:br>
              <a:rPr lang="en-GB" sz="1800" dirty="0">
                <a:latin typeface="Lucida Sans Typewriter" panose="020B0509030504030204" pitchFamily="49" charset="77"/>
              </a:rPr>
            </a:br>
            <a:r>
              <a:rPr lang="en-GB" sz="1800" dirty="0">
                <a:latin typeface="Lucida Sans Typewriter" panose="020B0509030504030204" pitchFamily="49" charset="77"/>
              </a:rPr>
              <a:t>  </a:t>
            </a:r>
            <a:r>
              <a:rPr lang="en-GB" sz="1800" b="1" dirty="0" err="1">
                <a:latin typeface="Lucida Sans Typewriter" panose="020B0509030504030204" pitchFamily="49" charset="77"/>
              </a:rPr>
              <a:t>val</a:t>
            </a:r>
            <a:r>
              <a:rPr lang="en-GB" sz="1800" b="1" dirty="0">
                <a:latin typeface="Lucida Sans Typewriter" panose="020B0509030504030204" pitchFamily="49" charset="77"/>
              </a:rPr>
              <a:t> </a:t>
            </a:r>
            <a:r>
              <a:rPr lang="en-GB" sz="1800" dirty="0">
                <a:latin typeface="Lucida Sans Typewriter" panose="020B0509030504030204" pitchFamily="49" charset="77"/>
              </a:rPr>
              <a:t>invalidArg : string -&gt; string -&gt; ’a</a:t>
            </a:r>
            <a:endParaRPr lang="en-GB" sz="1800" dirty="0">
              <a:effectLst/>
              <a:latin typeface="Lucida Sans Typewriter" panose="020B0509030504030204" pitchFamily="49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3056B-07E0-4F4D-A6D8-A2A2B2AA8550}"/>
              </a:ext>
            </a:extLst>
          </p:cNvPr>
          <p:cNvSpPr txBox="1"/>
          <p:nvPr/>
        </p:nvSpPr>
        <p:spPr>
          <a:xfrm>
            <a:off x="2610349" y="3377816"/>
            <a:ext cx="8991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Lucida Sans Typewriter" panose="020B0509030504030204" pitchFamily="49" charset="77"/>
              </a:rPr>
              <a:t>val</a:t>
            </a:r>
            <a:r>
              <a:rPr lang="en-GB" dirty="0">
                <a:latin typeface="Lucida Sans Typewriter" panose="020B0509030504030204" pitchFamily="49" charset="77"/>
              </a:rPr>
              <a:t> it : int =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E40E57-5019-C642-808A-86EEE8715C3F}"/>
              </a:ext>
            </a:extLst>
          </p:cNvPr>
          <p:cNvSpPr txBox="1"/>
          <p:nvPr/>
        </p:nvSpPr>
        <p:spPr>
          <a:xfrm>
            <a:off x="2610349" y="5299890"/>
            <a:ext cx="8991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ucida Sans Typewriter" panose="020B0509030504030204" pitchFamily="49" charset="77"/>
              </a:rPr>
              <a:t>let </a:t>
            </a:r>
            <a:r>
              <a:rPr lang="en-GB" dirty="0" err="1">
                <a:latin typeface="Lucida Sans Typewriter" panose="020B0509030504030204" pitchFamily="49" charset="77"/>
              </a:rPr>
              <a:t>toFahrenheit</a:t>
            </a:r>
            <a:r>
              <a:rPr lang="en-GB" dirty="0">
                <a:latin typeface="Lucida Sans Typewriter" panose="020B0509030504030204" pitchFamily="49" charset="77"/>
              </a:rPr>
              <a:t> c =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if c &lt; -273.15 then </a:t>
            </a:r>
            <a:r>
              <a:rPr lang="en-GB" dirty="0" err="1">
                <a:highlight>
                  <a:srgbClr val="00FFFF"/>
                </a:highlight>
                <a:latin typeface="Lucida Sans Typewriter" panose="020B0509030504030204" pitchFamily="49" charset="77"/>
              </a:rPr>
              <a:t>invalidArg</a:t>
            </a:r>
            <a:r>
              <a:rPr lang="en-GB" dirty="0">
                <a:latin typeface="Lucida Sans Typewriter" panose="020B0509030504030204" pitchFamily="49" charset="77"/>
              </a:rPr>
              <a:t> "c" "below absolute zero" 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else 9.0/5.0*float(c)+32.0 </a:t>
            </a:r>
            <a:endParaRPr lang="en-GB" dirty="0">
              <a:effectLst/>
              <a:latin typeface="Lucida Sans Typewriter" panose="020B05090305040302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5810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1CE9A-AF84-D343-8A77-BFF4BCB1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Fejlhåndtering</a:t>
            </a:r>
            <a:r>
              <a:rPr lang="en-GB" dirty="0"/>
              <a:t> med option </a:t>
            </a:r>
            <a:r>
              <a:rPr lang="en-GB" dirty="0" err="1"/>
              <a:t>typer</a:t>
            </a:r>
            <a:endParaRPr lang="en-GB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FEF5D-C5F5-E34C-BCE4-D00A43BBB9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193165"/>
            <a:ext cx="11012486" cy="1200329"/>
          </a:xfrm>
        </p:spPr>
        <p:txBody>
          <a:bodyPr/>
          <a:lstStyle/>
          <a:p>
            <a:r>
              <a:rPr lang="en-GB" sz="2000" dirty="0"/>
              <a:t>Option-typer </a:t>
            </a:r>
            <a:r>
              <a:rPr lang="en-GB" sz="2000" dirty="0" err="1"/>
              <a:t>kan</a:t>
            </a:r>
            <a:r>
              <a:rPr lang="en-GB" sz="2000" dirty="0"/>
              <a:t> </a:t>
            </a:r>
            <a:r>
              <a:rPr lang="en-GB" sz="2000" dirty="0" err="1"/>
              <a:t>bruges</a:t>
            </a:r>
            <a:r>
              <a:rPr lang="en-GB" sz="2000" dirty="0"/>
              <a:t> til at indkode exceptionel </a:t>
            </a:r>
            <a:r>
              <a:rPr lang="en-GB" sz="2000" dirty="0" err="1"/>
              <a:t>opførsel</a:t>
            </a:r>
            <a:r>
              <a:rPr lang="en-GB" sz="2000" dirty="0"/>
              <a:t>. </a:t>
            </a:r>
            <a:r>
              <a:rPr lang="en-GB" sz="2000" dirty="0" err="1"/>
              <a:t>Funktionen</a:t>
            </a:r>
            <a:r>
              <a:rPr lang="en-GB" sz="2000" dirty="0"/>
              <a:t> </a:t>
            </a:r>
            <a:r>
              <a:rPr lang="en-GB" sz="2000" dirty="0" err="1"/>
              <a:t>mydiv</a:t>
            </a:r>
            <a:r>
              <a:rPr lang="en-GB" sz="2000" dirty="0"/>
              <a:t> </a:t>
            </a:r>
            <a:r>
              <a:rPr lang="en-GB" sz="2000" dirty="0" err="1"/>
              <a:t>returnerede</a:t>
            </a:r>
            <a:r>
              <a:rPr lang="en-GB" sz="2000" dirty="0"/>
              <a:t> 0 </a:t>
            </a:r>
            <a:r>
              <a:rPr lang="en-GB" sz="2000" dirty="0" err="1"/>
              <a:t>ved</a:t>
            </a:r>
            <a:r>
              <a:rPr lang="en-GB" sz="2000" dirty="0"/>
              <a:t> </a:t>
            </a:r>
            <a:r>
              <a:rPr lang="en-GB" sz="2000" dirty="0" err="1"/>
              <a:t>fejl</a:t>
            </a:r>
            <a:r>
              <a:rPr lang="en-GB" sz="2000" dirty="0"/>
              <a:t>, </a:t>
            </a:r>
            <a:r>
              <a:rPr lang="en-GB" sz="2000" dirty="0" err="1"/>
              <a:t>hvor</a:t>
            </a:r>
            <a:r>
              <a:rPr lang="en-GB" sz="2000" dirty="0"/>
              <a:t> </a:t>
            </a:r>
            <a:r>
              <a:rPr lang="en-GB" sz="2000" dirty="0" err="1"/>
              <a:t>resultatet</a:t>
            </a:r>
            <a:r>
              <a:rPr lang="en-GB" sz="2000" dirty="0"/>
              <a:t> </a:t>
            </a:r>
            <a:r>
              <a:rPr lang="en-GB" sz="2000" dirty="0" err="1"/>
              <a:t>burde</a:t>
            </a:r>
            <a:r>
              <a:rPr lang="en-GB" sz="2000" dirty="0"/>
              <a:t> </a:t>
            </a:r>
            <a:r>
              <a:rPr lang="en-GB" sz="2000" dirty="0" err="1"/>
              <a:t>være</a:t>
            </a:r>
            <a:r>
              <a:rPr lang="en-GB" sz="2000" dirty="0"/>
              <a:t> “</a:t>
            </a:r>
            <a:r>
              <a:rPr lang="en-GB" sz="2000" dirty="0" err="1"/>
              <a:t>udefineret</a:t>
            </a:r>
            <a:r>
              <a:rPr lang="en-GB" sz="2000" dirty="0"/>
              <a:t>” </a:t>
            </a:r>
            <a:r>
              <a:rPr lang="en-GB" sz="2000" dirty="0" err="1"/>
              <a:t>eller</a:t>
            </a:r>
            <a:r>
              <a:rPr lang="en-GB" sz="2000" dirty="0"/>
              <a:t> None: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2CD44-E087-6C4D-A6B1-F391897E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22/11/2020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12D64-B45D-374C-9E50-A3A2EB35B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BA2C68-3DA7-B243-9BF6-45897A51EC72}"/>
              </a:ext>
            </a:extLst>
          </p:cNvPr>
          <p:cNvSpPr txBox="1"/>
          <p:nvPr/>
        </p:nvSpPr>
        <p:spPr>
          <a:xfrm>
            <a:off x="1599656" y="3332668"/>
            <a:ext cx="5763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atin typeface="Lucida Sans Typewriter" panose="020B0509030504030204" pitchFamily="49" charset="77"/>
              </a:rPr>
              <a:t>val</a:t>
            </a:r>
            <a:r>
              <a:rPr lang="en-GB" dirty="0">
                <a:latin typeface="Lucida Sans Typewriter" panose="020B0509030504030204" pitchFamily="49" charset="77"/>
              </a:rPr>
              <a:t> </a:t>
            </a:r>
            <a:r>
              <a:rPr lang="en-GB" dirty="0" err="1">
                <a:latin typeface="Lucida Sans Typewriter" panose="020B0509030504030204" pitchFamily="49" charset="77"/>
              </a:rPr>
              <a:t>mydiv</a:t>
            </a:r>
            <a:r>
              <a:rPr lang="en-GB" dirty="0">
                <a:latin typeface="Lucida Sans Typewriter" panose="020B0509030504030204" pitchFamily="49" charset="77"/>
              </a:rPr>
              <a:t> : </a:t>
            </a:r>
            <a:r>
              <a:rPr lang="en-GB" dirty="0" err="1">
                <a:latin typeface="Lucida Sans Typewriter" panose="020B0509030504030204" pitchFamily="49" charset="77"/>
              </a:rPr>
              <a:t>a:int</a:t>
            </a:r>
            <a:r>
              <a:rPr lang="en-GB" dirty="0">
                <a:latin typeface="Lucida Sans Typewriter" panose="020B0509030504030204" pitchFamily="49" charset="77"/>
              </a:rPr>
              <a:t> -&gt; </a:t>
            </a:r>
            <a:r>
              <a:rPr lang="en-GB" dirty="0" err="1">
                <a:latin typeface="Lucida Sans Typewriter" panose="020B0509030504030204" pitchFamily="49" charset="77"/>
              </a:rPr>
              <a:t>b:int</a:t>
            </a:r>
            <a:r>
              <a:rPr lang="en-GB" dirty="0">
                <a:latin typeface="Lucida Sans Typewriter" panose="020B0509030504030204" pitchFamily="49" charset="77"/>
              </a:rPr>
              <a:t> -&gt; int option</a:t>
            </a:r>
          </a:p>
          <a:p>
            <a:r>
              <a:rPr lang="en-GB" dirty="0" err="1">
                <a:latin typeface="Lucida Sans Typewriter" panose="020B0509030504030204" pitchFamily="49" charset="77"/>
              </a:rPr>
              <a:t>val</a:t>
            </a:r>
            <a:r>
              <a:rPr lang="en-GB" dirty="0">
                <a:latin typeface="Lucida Sans Typewriter" panose="020B0509030504030204" pitchFamily="49" charset="77"/>
              </a:rPr>
              <a:t> it : int option = None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F96CE8-E0DD-F54D-9E38-C0CE468E810F}"/>
              </a:ext>
            </a:extLst>
          </p:cNvPr>
          <p:cNvSpPr txBox="1"/>
          <p:nvPr/>
        </p:nvSpPr>
        <p:spPr>
          <a:xfrm>
            <a:off x="1599656" y="1990635"/>
            <a:ext cx="8991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ucida Sans Typewriter" panose="020B0509030504030204" pitchFamily="49" charset="77"/>
              </a:rPr>
              <a:t>let </a:t>
            </a:r>
            <a:r>
              <a:rPr lang="en-GB" dirty="0" err="1">
                <a:latin typeface="Lucida Sans Typewriter" panose="020B0509030504030204" pitchFamily="49" charset="77"/>
              </a:rPr>
              <a:t>mydiv</a:t>
            </a:r>
            <a:r>
              <a:rPr lang="en-GB" dirty="0">
                <a:latin typeface="Lucida Sans Typewriter" panose="020B0509030504030204" pitchFamily="49" charset="77"/>
              </a:rPr>
              <a:t> a b : int </a:t>
            </a:r>
            <a:r>
              <a:rPr lang="en-GB" dirty="0">
                <a:highlight>
                  <a:srgbClr val="00FFFF"/>
                </a:highlight>
                <a:latin typeface="Lucida Sans Typewriter" panose="020B0509030504030204" pitchFamily="49" charset="77"/>
              </a:rPr>
              <a:t>option</a:t>
            </a:r>
            <a:r>
              <a:rPr lang="en-GB" dirty="0">
                <a:latin typeface="Lucida Sans Typewriter" panose="020B0509030504030204" pitchFamily="49" charset="77"/>
              </a:rPr>
              <a:t> = 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try </a:t>
            </a:r>
            <a:r>
              <a:rPr lang="en-GB" dirty="0">
                <a:highlight>
                  <a:srgbClr val="00FFFF"/>
                </a:highlight>
                <a:latin typeface="Lucida Sans Typewriter" panose="020B0509030504030204" pitchFamily="49" charset="77"/>
              </a:rPr>
              <a:t>Some</a:t>
            </a:r>
            <a:r>
              <a:rPr lang="en-GB" dirty="0">
                <a:latin typeface="Lucida Sans Typewriter" panose="020B0509030504030204" pitchFamily="49" charset="77"/>
              </a:rPr>
              <a:t> (a / b) with 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  :? </a:t>
            </a:r>
            <a:r>
              <a:rPr lang="en-GB" dirty="0" err="1">
                <a:latin typeface="Lucida Sans Typewriter" panose="020B0509030504030204" pitchFamily="49" charset="77"/>
              </a:rPr>
              <a:t>System.DivideByZeroException</a:t>
            </a:r>
            <a:r>
              <a:rPr lang="en-GB" dirty="0">
                <a:latin typeface="Lucida Sans Typewriter" panose="020B0509030504030204" pitchFamily="49" charset="77"/>
              </a:rPr>
              <a:t> -&gt; </a:t>
            </a:r>
            <a:r>
              <a:rPr lang="en-GB" dirty="0">
                <a:highlight>
                  <a:srgbClr val="00FFFF"/>
                </a:highlight>
                <a:latin typeface="Lucida Sans Typewriter" panose="020B0509030504030204" pitchFamily="49" charset="77"/>
              </a:rPr>
              <a:t>None</a:t>
            </a:r>
          </a:p>
          <a:p>
            <a:r>
              <a:rPr lang="en-GB" dirty="0" err="1">
                <a:latin typeface="Lucida Sans Typewriter" panose="020B0509030504030204" pitchFamily="49" charset="77"/>
              </a:rPr>
              <a:t>mydiv</a:t>
            </a:r>
            <a:r>
              <a:rPr lang="en-GB" dirty="0">
                <a:latin typeface="Lucida Sans Typewriter" panose="020B0509030504030204" pitchFamily="49" charset="77"/>
              </a:rPr>
              <a:t> 12 0;;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9494B7-ACC5-5348-94D2-A35890280713}"/>
              </a:ext>
            </a:extLst>
          </p:cNvPr>
          <p:cNvSpPr txBox="1"/>
          <p:nvPr/>
        </p:nvSpPr>
        <p:spPr>
          <a:xfrm>
            <a:off x="1599656" y="4120703"/>
            <a:ext cx="4089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atin typeface="Lucida Sans Typewriter" panose="020B0509030504030204" pitchFamily="49" charset="77"/>
              </a:rPr>
              <a:t>mydiv</a:t>
            </a:r>
            <a:r>
              <a:rPr lang="en-GB" dirty="0">
                <a:latin typeface="Lucida Sans Typewriter" panose="020B0509030504030204" pitchFamily="49" charset="77"/>
              </a:rPr>
              <a:t> 12 4;;               </a:t>
            </a:r>
          </a:p>
          <a:p>
            <a:r>
              <a:rPr lang="en-GB" dirty="0" err="1">
                <a:latin typeface="Lucida Sans Typewriter" panose="020B0509030504030204" pitchFamily="49" charset="77"/>
              </a:rPr>
              <a:t>val</a:t>
            </a:r>
            <a:r>
              <a:rPr lang="en-GB" dirty="0">
                <a:latin typeface="Lucida Sans Typewriter" panose="020B0509030504030204" pitchFamily="49" charset="77"/>
              </a:rPr>
              <a:t> it : int option = Some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EE663B-ED75-3946-AED3-B4479BFD8479}"/>
              </a:ext>
            </a:extLst>
          </p:cNvPr>
          <p:cNvSpPr txBox="1"/>
          <p:nvPr/>
        </p:nvSpPr>
        <p:spPr>
          <a:xfrm>
            <a:off x="1615440" y="58521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EA71FD4-3547-EF45-94DA-41B7196DE5C9}"/>
              </a:ext>
            </a:extLst>
          </p:cNvPr>
          <p:cNvSpPr txBox="1">
            <a:spLocks/>
          </p:cNvSpPr>
          <p:nvPr/>
        </p:nvSpPr>
        <p:spPr>
          <a:xfrm>
            <a:off x="588964" y="5091619"/>
            <a:ext cx="11012486" cy="3693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Option-</a:t>
            </a:r>
            <a:r>
              <a:rPr lang="en-GB" sz="2000" dirty="0" err="1"/>
              <a:t>typer</a:t>
            </a:r>
            <a:r>
              <a:rPr lang="en-GB" sz="2000" dirty="0"/>
              <a:t> </a:t>
            </a:r>
            <a:r>
              <a:rPr lang="en-GB" sz="2000" dirty="0" err="1"/>
              <a:t>match’es</a:t>
            </a:r>
            <a:r>
              <a:rPr lang="en-GB" sz="2000" dirty="0"/>
              <a:t>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7F93C3-D38A-CE43-8A80-AD66FDB6BEF5}"/>
              </a:ext>
            </a:extLst>
          </p:cNvPr>
          <p:cNvSpPr txBox="1"/>
          <p:nvPr/>
        </p:nvSpPr>
        <p:spPr>
          <a:xfrm>
            <a:off x="1599655" y="5491431"/>
            <a:ext cx="29738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ucida Sans Typewriter" panose="020B0509030504030204" pitchFamily="49" charset="77"/>
              </a:rPr>
              <a:t>let v = Some 3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match v with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  Some x -&gt; x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  | None -&gt; 0   // 3</a:t>
            </a:r>
          </a:p>
        </p:txBody>
      </p:sp>
    </p:spTree>
    <p:extLst>
      <p:ext uri="{BB962C8B-B14F-4D97-AF65-F5344CB8AC3E}">
        <p14:creationId xmlns:p14="http://schemas.microsoft.com/office/powerpoint/2010/main" val="116767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1CE9A-AF84-D343-8A77-BFF4BCB1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Sammensætning</a:t>
            </a:r>
            <a:r>
              <a:rPr lang="en-GB" dirty="0"/>
              <a:t> med option </a:t>
            </a:r>
            <a:r>
              <a:rPr lang="en-GB" dirty="0" err="1"/>
              <a:t>typer</a:t>
            </a:r>
            <a:endParaRPr lang="en-GB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FEF5D-C5F5-E34C-BCE4-D00A43BBB9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345566"/>
            <a:ext cx="11012486" cy="498008"/>
          </a:xfrm>
        </p:spPr>
        <p:txBody>
          <a:bodyPr/>
          <a:lstStyle/>
          <a:p>
            <a:r>
              <a:rPr lang="en-GB" sz="2000" dirty="0" err="1"/>
              <a:t>Følgende</a:t>
            </a:r>
            <a:r>
              <a:rPr lang="en-GB" sz="2000" dirty="0"/>
              <a:t> </a:t>
            </a:r>
            <a:r>
              <a:rPr lang="en-GB" sz="2000" dirty="0" err="1"/>
              <a:t>funktioner</a:t>
            </a:r>
            <a:r>
              <a:rPr lang="en-GB" sz="2000" dirty="0"/>
              <a:t> </a:t>
            </a:r>
            <a:r>
              <a:rPr lang="en-GB" sz="2000" dirty="0" err="1"/>
              <a:t>håndterer</a:t>
            </a:r>
            <a:r>
              <a:rPr lang="en-GB" sz="2000" dirty="0"/>
              <a:t> </a:t>
            </a:r>
            <a:r>
              <a:rPr lang="en-GB" sz="2000" dirty="0" err="1"/>
              <a:t>evt</a:t>
            </a:r>
            <a:r>
              <a:rPr lang="en-GB" sz="2000" dirty="0"/>
              <a:t>. </a:t>
            </a:r>
            <a:r>
              <a:rPr lang="en-GB" sz="2000" dirty="0" err="1"/>
              <a:t>fejl</a:t>
            </a:r>
            <a:r>
              <a:rPr lang="en-GB" sz="2000" dirty="0"/>
              <a:t> med option-</a:t>
            </a:r>
            <a:r>
              <a:rPr lang="en-GB" sz="2000" dirty="0" err="1"/>
              <a:t>typer</a:t>
            </a:r>
            <a:r>
              <a:rPr lang="en-GB" sz="2000" dirty="0"/>
              <a:t>: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2CD44-E087-6C4D-A6B1-F391897E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23/11/2020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12D64-B45D-374C-9E50-A3A2EB35B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F96CE8-E0DD-F54D-9E38-C0CE468E810F}"/>
              </a:ext>
            </a:extLst>
          </p:cNvPr>
          <p:cNvSpPr txBox="1"/>
          <p:nvPr/>
        </p:nvSpPr>
        <p:spPr>
          <a:xfrm>
            <a:off x="1478280" y="1767850"/>
            <a:ext cx="10332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ucida Sans Typewriter" panose="020B0509030504030204" pitchFamily="49" charset="77"/>
              </a:rPr>
              <a:t>let </a:t>
            </a:r>
            <a:r>
              <a:rPr lang="en-GB" dirty="0" err="1">
                <a:latin typeface="Lucida Sans Typewriter" panose="020B0509030504030204" pitchFamily="49" charset="77"/>
              </a:rPr>
              <a:t>myLog</a:t>
            </a:r>
            <a:r>
              <a:rPr lang="en-GB" dirty="0">
                <a:latin typeface="Lucida Sans Typewriter" panose="020B0509030504030204" pitchFamily="49" charset="77"/>
              </a:rPr>
              <a:t> x : float option = if x &gt; 0.0 then Some (log x) else None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let </a:t>
            </a:r>
            <a:r>
              <a:rPr lang="en-GB" dirty="0" err="1">
                <a:latin typeface="Lucida Sans Typewriter" panose="020B0509030504030204" pitchFamily="49" charset="77"/>
              </a:rPr>
              <a:t>mySqrt</a:t>
            </a:r>
            <a:r>
              <a:rPr lang="en-GB" dirty="0">
                <a:latin typeface="Lucida Sans Typewriter" panose="020B0509030504030204" pitchFamily="49" charset="77"/>
              </a:rPr>
              <a:t> x : float option = if x &gt;= 0.0 then Some (sqrt x) else None;;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9494B7-ACC5-5348-94D2-A35890280713}"/>
              </a:ext>
            </a:extLst>
          </p:cNvPr>
          <p:cNvSpPr txBox="1"/>
          <p:nvPr/>
        </p:nvSpPr>
        <p:spPr>
          <a:xfrm>
            <a:off x="1310096" y="5871933"/>
            <a:ext cx="4926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ucida Sans Typewriter" panose="020B0509030504030204" pitchFamily="49" charset="77"/>
              </a:rPr>
              <a:t>1.0 |&gt; </a:t>
            </a:r>
            <a:r>
              <a:rPr lang="en-GB" dirty="0" err="1">
                <a:latin typeface="Lucida Sans Typewriter" panose="020B0509030504030204" pitchFamily="49" charset="77"/>
              </a:rPr>
              <a:t>myLog</a:t>
            </a:r>
            <a:r>
              <a:rPr lang="en-GB" dirty="0">
                <a:latin typeface="Lucida Sans Typewriter" panose="020B0509030504030204" pitchFamily="49" charset="77"/>
              </a:rPr>
              <a:t> |&gt; </a:t>
            </a:r>
            <a:r>
              <a:rPr lang="en-GB" dirty="0" err="1">
                <a:latin typeface="Lucida Sans Typewriter" panose="020B0509030504030204" pitchFamily="49" charset="77"/>
              </a:rPr>
              <a:t>Option.bind</a:t>
            </a:r>
            <a:r>
              <a:rPr lang="en-GB" dirty="0">
                <a:latin typeface="Lucida Sans Typewriter" panose="020B0509030504030204" pitchFamily="49" charset="77"/>
              </a:rPr>
              <a:t> </a:t>
            </a:r>
            <a:r>
              <a:rPr lang="en-GB" dirty="0" err="1">
                <a:latin typeface="Lucida Sans Typewriter" panose="020B0509030504030204" pitchFamily="49" charset="77"/>
              </a:rPr>
              <a:t>mySqrt</a:t>
            </a:r>
            <a:endParaRPr lang="en-GB" dirty="0">
              <a:latin typeface="Lucida Sans Typewriter" panose="020B0509030504030204" pitchFamily="49" charset="77"/>
            </a:endParaRPr>
          </a:p>
          <a:p>
            <a:r>
              <a:rPr lang="en-GB" dirty="0" err="1">
                <a:latin typeface="Lucida Sans Typewriter" panose="020B0509030504030204" pitchFamily="49" charset="77"/>
              </a:rPr>
              <a:t>val</a:t>
            </a:r>
            <a:r>
              <a:rPr lang="en-GB" dirty="0">
                <a:latin typeface="Lucida Sans Typewriter" panose="020B0509030504030204" pitchFamily="49" charset="77"/>
              </a:rPr>
              <a:t> it : float option = Some 0.0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E0B76A-4952-EE43-8E26-EEF168039362}"/>
              </a:ext>
            </a:extLst>
          </p:cNvPr>
          <p:cNvSpPr txBox="1">
            <a:spLocks/>
          </p:cNvSpPr>
          <p:nvPr/>
        </p:nvSpPr>
        <p:spPr>
          <a:xfrm>
            <a:off x="588964" y="2530286"/>
            <a:ext cx="11012486" cy="4980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 err="1"/>
              <a:t>Deres</a:t>
            </a:r>
            <a:r>
              <a:rPr lang="en-GB" sz="2000" dirty="0"/>
              <a:t> </a:t>
            </a:r>
            <a:r>
              <a:rPr lang="en-GB" sz="2000" dirty="0" err="1"/>
              <a:t>direkte</a:t>
            </a:r>
            <a:r>
              <a:rPr lang="en-GB" sz="2000" dirty="0"/>
              <a:t> </a:t>
            </a:r>
            <a:r>
              <a:rPr lang="en-GB" sz="2000" dirty="0" err="1"/>
              <a:t>sammensætning</a:t>
            </a:r>
            <a:r>
              <a:rPr lang="en-GB" sz="2000" dirty="0"/>
              <a:t> er </a:t>
            </a:r>
            <a:r>
              <a:rPr lang="en-GB" sz="2000" dirty="0" err="1"/>
              <a:t>besværlig</a:t>
            </a:r>
            <a:r>
              <a:rPr lang="en-GB" sz="2000" dirty="0"/>
              <a:t>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DCEBD0-8649-2A41-8243-B304769147DE}"/>
              </a:ext>
            </a:extLst>
          </p:cNvPr>
          <p:cNvSpPr txBox="1"/>
          <p:nvPr/>
        </p:nvSpPr>
        <p:spPr>
          <a:xfrm>
            <a:off x="1478280" y="2856219"/>
            <a:ext cx="89911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ucida Sans Typewriter" panose="020B0509030504030204" pitchFamily="49" charset="77"/>
              </a:rPr>
              <a:t>let </a:t>
            </a:r>
            <a:r>
              <a:rPr lang="en-GB" dirty="0" err="1">
                <a:latin typeface="Lucida Sans Typewriter" panose="020B0509030504030204" pitchFamily="49" charset="77"/>
              </a:rPr>
              <a:t>mySqrtLog</a:t>
            </a:r>
            <a:r>
              <a:rPr lang="en-GB" dirty="0">
                <a:latin typeface="Lucida Sans Typewriter" panose="020B0509030504030204" pitchFamily="49" charset="77"/>
              </a:rPr>
              <a:t> x : float option =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let </a:t>
            </a:r>
            <a:r>
              <a:rPr lang="en-GB" dirty="0" err="1">
                <a:latin typeface="Lucida Sans Typewriter" panose="020B0509030504030204" pitchFamily="49" charset="77"/>
              </a:rPr>
              <a:t>logX</a:t>
            </a:r>
            <a:r>
              <a:rPr lang="en-GB" dirty="0">
                <a:latin typeface="Lucida Sans Typewriter" panose="020B0509030504030204" pitchFamily="49" charset="77"/>
              </a:rPr>
              <a:t> = </a:t>
            </a:r>
            <a:r>
              <a:rPr lang="en-GB" dirty="0" err="1">
                <a:latin typeface="Lucida Sans Typewriter" panose="020B0509030504030204" pitchFamily="49" charset="77"/>
              </a:rPr>
              <a:t>myLog</a:t>
            </a:r>
            <a:r>
              <a:rPr lang="en-GB" dirty="0">
                <a:latin typeface="Lucida Sans Typewriter" panose="020B0509030504030204" pitchFamily="49" charset="77"/>
              </a:rPr>
              <a:t> x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match </a:t>
            </a:r>
            <a:r>
              <a:rPr lang="en-GB" dirty="0" err="1">
                <a:latin typeface="Lucida Sans Typewriter" panose="020B0509030504030204" pitchFamily="49" charset="77"/>
              </a:rPr>
              <a:t>logX</a:t>
            </a:r>
            <a:r>
              <a:rPr lang="en-GB" dirty="0">
                <a:latin typeface="Lucida Sans Typewriter" panose="020B0509030504030204" pitchFamily="49" charset="77"/>
              </a:rPr>
              <a:t> with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  None -&gt; None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  | Some y -&gt; </a:t>
            </a:r>
            <a:r>
              <a:rPr lang="en-GB" dirty="0" err="1">
                <a:latin typeface="Lucida Sans Typewriter" panose="020B0509030504030204" pitchFamily="49" charset="77"/>
              </a:rPr>
              <a:t>mySqrt</a:t>
            </a:r>
            <a:r>
              <a:rPr lang="en-GB" dirty="0">
                <a:latin typeface="Lucida Sans Typewriter" panose="020B0509030504030204" pitchFamily="49" charset="77"/>
              </a:rPr>
              <a:t> y</a:t>
            </a:r>
          </a:p>
          <a:p>
            <a:r>
              <a:rPr lang="en-GB" dirty="0" err="1">
                <a:latin typeface="Lucida Sans Typewriter" panose="020B0509030504030204" pitchFamily="49" charset="77"/>
              </a:rPr>
              <a:t>mySqrtLog</a:t>
            </a:r>
            <a:r>
              <a:rPr lang="en-GB" dirty="0">
                <a:latin typeface="Lucida Sans Typewriter" panose="020B0509030504030204" pitchFamily="49" charset="77"/>
              </a:rPr>
              <a:t> 1.0;;</a:t>
            </a:r>
          </a:p>
          <a:p>
            <a:r>
              <a:rPr lang="en-GB" dirty="0" err="1">
                <a:latin typeface="Lucida Sans Typewriter" panose="020B0509030504030204" pitchFamily="49" charset="77"/>
              </a:rPr>
              <a:t>val</a:t>
            </a:r>
            <a:r>
              <a:rPr lang="en-GB" dirty="0">
                <a:latin typeface="Lucida Sans Typewriter" panose="020B0509030504030204" pitchFamily="49" charset="77"/>
              </a:rPr>
              <a:t> it : float option = Some 0.0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4735457-829F-6642-B7D9-6C5B13076646}"/>
              </a:ext>
            </a:extLst>
          </p:cNvPr>
          <p:cNvSpPr txBox="1">
            <a:spLocks/>
          </p:cNvSpPr>
          <p:nvPr/>
        </p:nvSpPr>
        <p:spPr>
          <a:xfrm>
            <a:off x="588964" y="5100954"/>
            <a:ext cx="11012486" cy="6463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Denne </a:t>
            </a:r>
            <a:r>
              <a:rPr lang="en-GB" sz="2000" dirty="0" err="1"/>
              <a:t>funktionalitet</a:t>
            </a:r>
            <a:r>
              <a:rPr lang="en-GB" sz="2000" dirty="0"/>
              <a:t> er </a:t>
            </a:r>
            <a:r>
              <a:rPr lang="en-GB" sz="2000" dirty="0" err="1"/>
              <a:t>allerede</a:t>
            </a:r>
            <a:r>
              <a:rPr lang="en-GB" sz="2000" dirty="0"/>
              <a:t> </a:t>
            </a:r>
            <a:r>
              <a:rPr lang="en-GB" sz="2000" dirty="0" err="1"/>
              <a:t>tilgængelig</a:t>
            </a:r>
            <a:r>
              <a:rPr lang="en-GB" sz="2000" dirty="0"/>
              <a:t> med </a:t>
            </a:r>
            <a:r>
              <a:rPr lang="en-GB" sz="2000" dirty="0" err="1">
                <a:latin typeface="Lucida Sans Typewriter" panose="020B0509030504030204" pitchFamily="49" charset="77"/>
              </a:rPr>
              <a:t>Option.bind</a:t>
            </a:r>
            <a:r>
              <a:rPr lang="en-GB" sz="2000" dirty="0">
                <a:latin typeface="Lucida Sans Typewriter" panose="020B0509030504030204" pitchFamily="49" charset="77"/>
              </a:rPr>
              <a:t> </a:t>
            </a:r>
            <a:r>
              <a:rPr lang="en-GB" sz="2000" dirty="0" err="1"/>
              <a:t>funktionen</a:t>
            </a:r>
            <a:r>
              <a:rPr lang="en-GB" sz="2000" dirty="0"/>
              <a:t>:</a:t>
            </a:r>
            <a:br>
              <a:rPr lang="en-GB" sz="2000" dirty="0"/>
            </a:br>
            <a:r>
              <a:rPr lang="en-GB" sz="2000" dirty="0"/>
              <a:t>      </a:t>
            </a:r>
            <a:r>
              <a:rPr lang="en-GB" sz="1800" dirty="0" err="1">
                <a:latin typeface="Lucida Sans Typewriter" panose="020B0509030504030204" pitchFamily="49" charset="77"/>
              </a:rPr>
              <a:t>val</a:t>
            </a:r>
            <a:r>
              <a:rPr lang="en-GB" sz="1800" dirty="0">
                <a:latin typeface="Lucida Sans Typewriter" panose="020B0509030504030204" pitchFamily="49" charset="77"/>
              </a:rPr>
              <a:t> bind : (('a -&gt; 'b option) -&gt; 'a option -&gt; 'b option)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6D089BE-E36A-8344-911C-81D983AEE188}"/>
              </a:ext>
            </a:extLst>
          </p:cNvPr>
          <p:cNvGrpSpPr/>
          <p:nvPr/>
        </p:nvGrpSpPr>
        <p:grpSpPr>
          <a:xfrm>
            <a:off x="6985398" y="2940157"/>
            <a:ext cx="4665722" cy="1505917"/>
            <a:chOff x="6391038" y="2940157"/>
            <a:chExt cx="4665722" cy="150591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039CFB3-0E75-ED4E-92EA-652D3C5AE221}"/>
                </a:ext>
              </a:extLst>
            </p:cNvPr>
            <p:cNvSpPr/>
            <p:nvPr/>
          </p:nvSpPr>
          <p:spPr>
            <a:xfrm>
              <a:off x="6391038" y="3429000"/>
              <a:ext cx="731520" cy="4007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047958E-49A9-DE49-86C9-48595E49779B}"/>
                </a:ext>
              </a:extLst>
            </p:cNvPr>
            <p:cNvCxnSpPr>
              <a:cxnSpLocks/>
              <a:stCxn id="14" idx="3"/>
              <a:endCxn id="17" idx="1"/>
            </p:cNvCxnSpPr>
            <p:nvPr/>
          </p:nvCxnSpPr>
          <p:spPr>
            <a:xfrm>
              <a:off x="7122558" y="3629353"/>
              <a:ext cx="810418" cy="10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411975A-D0A4-0246-8A5D-CEC2F7F6404E}"/>
                </a:ext>
              </a:extLst>
            </p:cNvPr>
            <p:cNvSpPr/>
            <p:nvPr/>
          </p:nvSpPr>
          <p:spPr>
            <a:xfrm>
              <a:off x="7932976" y="3430075"/>
              <a:ext cx="1122364" cy="4007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Some y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20C3034-C29E-5A4F-868F-C2E5E61E1CD6}"/>
                </a:ext>
              </a:extLst>
            </p:cNvPr>
            <p:cNvSpPr/>
            <p:nvPr/>
          </p:nvSpPr>
          <p:spPr>
            <a:xfrm>
              <a:off x="7932976" y="4045368"/>
              <a:ext cx="1103338" cy="4007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None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3F26BDD-C2EE-B847-93A3-1EEA265C04AD}"/>
                </a:ext>
              </a:extLst>
            </p:cNvPr>
            <p:cNvCxnSpPr>
              <a:cxnSpLocks/>
              <a:stCxn id="14" idx="3"/>
              <a:endCxn id="21" idx="1"/>
            </p:cNvCxnSpPr>
            <p:nvPr/>
          </p:nvCxnSpPr>
          <p:spPr>
            <a:xfrm>
              <a:off x="7122558" y="3629353"/>
              <a:ext cx="810418" cy="6163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F296CBC-98D4-4246-9275-F5913E351FF4}"/>
                </a:ext>
              </a:extLst>
            </p:cNvPr>
            <p:cNvCxnSpPr>
              <a:cxnSpLocks/>
              <a:stCxn id="17" idx="3"/>
              <a:endCxn id="34" idx="1"/>
            </p:cNvCxnSpPr>
            <p:nvPr/>
          </p:nvCxnSpPr>
          <p:spPr>
            <a:xfrm>
              <a:off x="9055340" y="3630428"/>
              <a:ext cx="8790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106AEC5-568B-6849-8C1C-AF15722F4890}"/>
                </a:ext>
              </a:extLst>
            </p:cNvPr>
            <p:cNvSpPr/>
            <p:nvPr/>
          </p:nvSpPr>
          <p:spPr>
            <a:xfrm>
              <a:off x="9934396" y="3430075"/>
              <a:ext cx="1122364" cy="4007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Some z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DE9FFAE-38AB-104E-822F-4F690258590A}"/>
                </a:ext>
              </a:extLst>
            </p:cNvPr>
            <p:cNvSpPr/>
            <p:nvPr/>
          </p:nvSpPr>
          <p:spPr>
            <a:xfrm>
              <a:off x="9934396" y="4045368"/>
              <a:ext cx="1103338" cy="4007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None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0BD98B0-A43C-E644-A39E-145FB1953121}"/>
                </a:ext>
              </a:extLst>
            </p:cNvPr>
            <p:cNvCxnSpPr>
              <a:cxnSpLocks/>
              <a:stCxn id="21" idx="3"/>
              <a:endCxn id="35" idx="1"/>
            </p:cNvCxnSpPr>
            <p:nvPr/>
          </p:nvCxnSpPr>
          <p:spPr>
            <a:xfrm>
              <a:off x="9036314" y="4245721"/>
              <a:ext cx="8980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BE03E13-6A21-0244-B49F-2CE4F0708BD1}"/>
                </a:ext>
              </a:extLst>
            </p:cNvPr>
            <p:cNvCxnSpPr>
              <a:cxnSpLocks/>
              <a:stCxn id="17" idx="3"/>
              <a:endCxn id="35" idx="1"/>
            </p:cNvCxnSpPr>
            <p:nvPr/>
          </p:nvCxnSpPr>
          <p:spPr>
            <a:xfrm>
              <a:off x="9055340" y="3630428"/>
              <a:ext cx="879056" cy="6152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0C35DA0-BB9A-FF4D-BB5F-213758DA73FC}"/>
                </a:ext>
              </a:extLst>
            </p:cNvPr>
            <p:cNvSpPr txBox="1"/>
            <p:nvPr/>
          </p:nvSpPr>
          <p:spPr>
            <a:xfrm>
              <a:off x="7070750" y="2940157"/>
              <a:ext cx="914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myLog</a:t>
              </a:r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E4B38CF-149A-3241-AE2D-4CECDEF1437F}"/>
                </a:ext>
              </a:extLst>
            </p:cNvPr>
            <p:cNvSpPr txBox="1"/>
            <p:nvPr/>
          </p:nvSpPr>
          <p:spPr>
            <a:xfrm>
              <a:off x="8412692" y="2944342"/>
              <a:ext cx="2194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Option.bind</a:t>
              </a:r>
              <a:r>
                <a:rPr lang="en-US" dirty="0"/>
                <a:t> </a:t>
              </a:r>
              <a:r>
                <a:rPr lang="en-US" dirty="0" err="1"/>
                <a:t>mySqrt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4243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22/11/2020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778283" cy="4675187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I denne video hørte du om:</a:t>
            </a:r>
          </a:p>
          <a:p>
            <a:pPr marL="342900" indent="-342900"/>
            <a:r>
              <a:rPr lang="en-GB" dirty="0" err="1"/>
              <a:t>Undtagelser</a:t>
            </a:r>
            <a:r>
              <a:rPr lang="en-GB" dirty="0"/>
              <a:t> (exceptions):</a:t>
            </a:r>
          </a:p>
          <a:p>
            <a:pPr marL="742950" lvl="1" indent="-285750"/>
            <a:r>
              <a:rPr lang="en-GB" sz="2400" dirty="0" err="1"/>
              <a:t>Undtagelsesværdier</a:t>
            </a:r>
            <a:r>
              <a:rPr lang="en-GB" sz="2400" dirty="0"/>
              <a:t> </a:t>
            </a:r>
          </a:p>
          <a:p>
            <a:pPr marL="742950" lvl="1" indent="-285750"/>
            <a:r>
              <a:rPr lang="en-GB" sz="2400" dirty="0" err="1"/>
              <a:t>Kaste</a:t>
            </a:r>
            <a:r>
              <a:rPr lang="en-GB" sz="2400" dirty="0"/>
              <a:t> </a:t>
            </a:r>
            <a:r>
              <a:rPr lang="en-GB" sz="2400" dirty="0" err="1"/>
              <a:t>en</a:t>
            </a:r>
            <a:r>
              <a:rPr lang="en-GB" sz="2400" dirty="0"/>
              <a:t> </a:t>
            </a:r>
            <a:r>
              <a:rPr lang="en-GB" sz="2400" dirty="0" err="1"/>
              <a:t>undtagelse</a:t>
            </a:r>
            <a:r>
              <a:rPr lang="en-GB" sz="2400" dirty="0"/>
              <a:t> (raise/throw)</a:t>
            </a:r>
          </a:p>
          <a:p>
            <a:pPr marL="742950" lvl="1" indent="-285750"/>
            <a:r>
              <a:rPr lang="en-GB" sz="2400" dirty="0" err="1"/>
              <a:t>Håndtering</a:t>
            </a:r>
            <a:r>
              <a:rPr lang="en-GB" sz="2400" dirty="0"/>
              <a:t> </a:t>
            </a:r>
            <a:r>
              <a:rPr lang="en-GB" sz="2400" dirty="0" err="1"/>
              <a:t>af</a:t>
            </a:r>
            <a:r>
              <a:rPr lang="en-GB" sz="2400" dirty="0"/>
              <a:t> </a:t>
            </a:r>
            <a:r>
              <a:rPr lang="en-GB" sz="2400" dirty="0" err="1"/>
              <a:t>undtagelser</a:t>
            </a:r>
            <a:r>
              <a:rPr lang="en-GB" sz="2400" dirty="0"/>
              <a:t> (try-with)</a:t>
            </a:r>
          </a:p>
          <a:p>
            <a:pPr marL="742950" lvl="1" indent="-285750"/>
            <a:r>
              <a:rPr lang="en-GB" sz="2400" dirty="0" err="1"/>
              <a:t>Indbyggede</a:t>
            </a:r>
            <a:r>
              <a:rPr lang="en-GB" sz="2400" dirty="0"/>
              <a:t> exceptions </a:t>
            </a:r>
            <a:r>
              <a:rPr lang="en-GB" sz="2400" dirty="0" err="1"/>
              <a:t>og</a:t>
            </a:r>
            <a:r>
              <a:rPr lang="en-GB" sz="2400" dirty="0"/>
              <a:t> </a:t>
            </a:r>
            <a:r>
              <a:rPr lang="en-GB" sz="2400" dirty="0" err="1"/>
              <a:t>hjælpefunktioner</a:t>
            </a:r>
            <a:endParaRPr lang="en-GB" sz="2400" dirty="0"/>
          </a:p>
          <a:p>
            <a:pPr marL="285750" indent="-285750"/>
            <a:endParaRPr lang="en-GB" dirty="0"/>
          </a:p>
          <a:p>
            <a:pPr marL="342900" indent="-342900"/>
            <a:r>
              <a:rPr lang="en-GB" dirty="0" err="1"/>
              <a:t>Alternativer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undtagelser</a:t>
            </a:r>
            <a:r>
              <a:rPr lang="en-GB" dirty="0"/>
              <a:t>:</a:t>
            </a:r>
          </a:p>
          <a:p>
            <a:pPr marL="742950" lvl="1" indent="-285750"/>
            <a:r>
              <a:rPr lang="en-GB" sz="2400" dirty="0" err="1"/>
              <a:t>Fejlhåndtering</a:t>
            </a:r>
            <a:r>
              <a:rPr lang="en-GB" sz="2400" dirty="0"/>
              <a:t> med option </a:t>
            </a:r>
            <a:r>
              <a:rPr lang="en-GB" sz="2400" dirty="0" err="1"/>
              <a:t>typer</a:t>
            </a:r>
            <a:r>
              <a:rPr lang="en-GB" sz="2400" dirty="0"/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1039</Words>
  <Application>Microsoft Macintosh PowerPoint</Application>
  <PresentationFormat>Widescreen</PresentationFormat>
  <Paragraphs>136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Lucida Sans Typewriter</vt:lpstr>
      <vt:lpstr>Microsoft New Tai Lue</vt:lpstr>
      <vt:lpstr>Brugerdefineret design</vt:lpstr>
      <vt:lpstr>PowerPoint Presentation</vt:lpstr>
      <vt:lpstr>PowerPoint Presentation</vt:lpstr>
      <vt:lpstr>Undtagelsesværdier</vt:lpstr>
      <vt:lpstr>Kaste en undtagelse</vt:lpstr>
      <vt:lpstr>Undtagelser kan fanges</vt:lpstr>
      <vt:lpstr>Indbyggede Exceptions og Hjælpefunktioner </vt:lpstr>
      <vt:lpstr>Fejlhåndtering med option typer</vt:lpstr>
      <vt:lpstr>Sammensætning med option typer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2020-11-23T00:58:41Z</dcterms:modified>
</cp:coreProperties>
</file>